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346" r:id="rId5"/>
    <p:sldId id="343" r:id="rId6"/>
    <p:sldId id="412" r:id="rId7"/>
    <p:sldId id="413" r:id="rId8"/>
    <p:sldId id="376" r:id="rId9"/>
    <p:sldId id="389" r:id="rId10"/>
    <p:sldId id="388" r:id="rId11"/>
    <p:sldId id="390" r:id="rId12"/>
    <p:sldId id="391" r:id="rId13"/>
    <p:sldId id="392" r:id="rId14"/>
    <p:sldId id="438" r:id="rId15"/>
    <p:sldId id="439" r:id="rId16"/>
    <p:sldId id="435" r:id="rId17"/>
    <p:sldId id="414" r:id="rId18"/>
    <p:sldId id="393" r:id="rId19"/>
    <p:sldId id="436" r:id="rId20"/>
    <p:sldId id="437" r:id="rId21"/>
    <p:sldId id="440" r:id="rId22"/>
    <p:sldId id="442" r:id="rId23"/>
  </p:sldIdLst>
  <p:sldSz cx="12192000" cy="6858000"/>
  <p:notesSz cx="7099300"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E921B11F-384C-4448-961F-3310A6128E0E}">
          <p14:sldIdLst>
            <p14:sldId id="346"/>
            <p14:sldId id="343"/>
            <p14:sldId id="412"/>
            <p14:sldId id="413"/>
            <p14:sldId id="376"/>
            <p14:sldId id="389"/>
            <p14:sldId id="388"/>
            <p14:sldId id="390"/>
            <p14:sldId id="391"/>
            <p14:sldId id="392"/>
            <p14:sldId id="438"/>
            <p14:sldId id="439"/>
            <p14:sldId id="435"/>
            <p14:sldId id="414"/>
            <p14:sldId id="393"/>
            <p14:sldId id="436"/>
            <p14:sldId id="437"/>
            <p14:sldId id="440"/>
            <p14:sldId id="442"/>
          </p14:sldIdLst>
        </p14:section>
        <p14:section name="Standaardsectie" id="{B7D6DEA5-C2DA-4ACF-96D8-D2EC16B6A1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41E01B-3177-48F9-9B01-68DFDDFAE73D}" v="17" dt="2019-11-13T09:55:02.161"/>
    <p1510:client id="{F3EB4C53-4C7A-4888-9C00-1CA8B1AE125E}" v="1" dt="2019-11-13T11:10:19.58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0" autoAdjust="0"/>
    <p:restoredTop sz="94660"/>
  </p:normalViewPr>
  <p:slideViewPr>
    <p:cSldViewPr snapToGrid="0">
      <p:cViewPr varScale="1">
        <p:scale>
          <a:sx n="64" d="100"/>
          <a:sy n="64" d="100"/>
        </p:scale>
        <p:origin x="10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e364d0b9-009e-4116-b78a-a86aed516e71" providerId="ADAL" clId="{86BEA449-B380-493B-8DAB-EBE5C66952BB}"/>
    <pc:docChg chg="custSel addSld modSld">
      <pc:chgData name="Stijn Weijermars" userId="e364d0b9-009e-4116-b78a-a86aed516e71" providerId="ADAL" clId="{86BEA449-B380-493B-8DAB-EBE5C66952BB}" dt="2019-11-13T07:56:52.820" v="10" actId="14100"/>
      <pc:docMkLst>
        <pc:docMk/>
      </pc:docMkLst>
      <pc:sldChg chg="addSp delSp modSp add delAnim">
        <pc:chgData name="Stijn Weijermars" userId="e364d0b9-009e-4116-b78a-a86aed516e71" providerId="ADAL" clId="{86BEA449-B380-493B-8DAB-EBE5C66952BB}" dt="2019-11-13T07:56:52.820" v="10" actId="14100"/>
        <pc:sldMkLst>
          <pc:docMk/>
          <pc:sldMk cId="2804807345" sldId="442"/>
        </pc:sldMkLst>
        <pc:spChg chg="add del mod">
          <ac:chgData name="Stijn Weijermars" userId="e364d0b9-009e-4116-b78a-a86aed516e71" providerId="ADAL" clId="{86BEA449-B380-493B-8DAB-EBE5C66952BB}" dt="2019-11-13T07:56:42.245" v="7" actId="478"/>
          <ac:spMkLst>
            <pc:docMk/>
            <pc:sldMk cId="2804807345" sldId="442"/>
            <ac:spMk id="6" creationId="{609E3E2C-9F51-4DDF-82FA-6F836748FBE9}"/>
          </ac:spMkLst>
        </pc:spChg>
        <pc:picChg chg="add mod modCrop">
          <ac:chgData name="Stijn Weijermars" userId="e364d0b9-009e-4116-b78a-a86aed516e71" providerId="ADAL" clId="{86BEA449-B380-493B-8DAB-EBE5C66952BB}" dt="2019-11-13T07:56:52.820" v="10" actId="14100"/>
          <ac:picMkLst>
            <pc:docMk/>
            <pc:sldMk cId="2804807345" sldId="442"/>
            <ac:picMk id="3" creationId="{8EF98AEE-9971-40B2-82C1-241244FF00B8}"/>
          </ac:picMkLst>
        </pc:picChg>
        <pc:picChg chg="del">
          <ac:chgData name="Stijn Weijermars" userId="e364d0b9-009e-4116-b78a-a86aed516e71" providerId="ADAL" clId="{86BEA449-B380-493B-8DAB-EBE5C66952BB}" dt="2019-11-13T07:56:39.201" v="6" actId="478"/>
          <ac:picMkLst>
            <pc:docMk/>
            <pc:sldMk cId="2804807345" sldId="442"/>
            <ac:picMk id="4" creationId="{9E7D83F9-84C1-4CBD-B24E-B80EF4B01CB0}"/>
          </ac:picMkLst>
        </pc:picChg>
      </pc:sldChg>
    </pc:docChg>
  </pc:docChgLst>
  <pc:docChgLst>
    <pc:chgData name="Stijn Weijermars" userId="e364d0b9-009e-4116-b78a-a86aed516e71" providerId="ADAL" clId="{2241E01B-3177-48F9-9B01-68DFDDFAE73D}"/>
    <pc:docChg chg="modSld">
      <pc:chgData name="Stijn Weijermars" userId="e364d0b9-009e-4116-b78a-a86aed516e71" providerId="ADAL" clId="{2241E01B-3177-48F9-9B01-68DFDDFAE73D}" dt="2019-11-13T09:55:24.173" v="18" actId="14100"/>
      <pc:docMkLst>
        <pc:docMk/>
      </pc:docMkLst>
      <pc:sldChg chg="modAnim">
        <pc:chgData name="Stijn Weijermars" userId="e364d0b9-009e-4116-b78a-a86aed516e71" providerId="ADAL" clId="{2241E01B-3177-48F9-9B01-68DFDDFAE73D}" dt="2019-11-13T09:53:40.152" v="0"/>
        <pc:sldMkLst>
          <pc:docMk/>
          <pc:sldMk cId="4084625238" sldId="343"/>
        </pc:sldMkLst>
      </pc:sldChg>
      <pc:sldChg chg="modSp">
        <pc:chgData name="Stijn Weijermars" userId="e364d0b9-009e-4116-b78a-a86aed516e71" providerId="ADAL" clId="{2241E01B-3177-48F9-9B01-68DFDDFAE73D}" dt="2019-11-13T09:54:11.599" v="2" actId="1076"/>
        <pc:sldMkLst>
          <pc:docMk/>
          <pc:sldMk cId="2570425007" sldId="389"/>
        </pc:sldMkLst>
        <pc:spChg chg="mod">
          <ac:chgData name="Stijn Weijermars" userId="e364d0b9-009e-4116-b78a-a86aed516e71" providerId="ADAL" clId="{2241E01B-3177-48F9-9B01-68DFDDFAE73D}" dt="2019-11-13T09:54:11.599" v="2" actId="1076"/>
          <ac:spMkLst>
            <pc:docMk/>
            <pc:sldMk cId="2570425007" sldId="389"/>
            <ac:spMk id="13" creationId="{1A59E183-7F05-47B1-A653-1BA86B41423E}"/>
          </ac:spMkLst>
        </pc:spChg>
      </pc:sldChg>
      <pc:sldChg chg="modSp">
        <pc:chgData name="Stijn Weijermars" userId="e364d0b9-009e-4116-b78a-a86aed516e71" providerId="ADAL" clId="{2241E01B-3177-48F9-9B01-68DFDDFAE73D}" dt="2019-11-13T09:55:02.161" v="15" actId="20577"/>
        <pc:sldMkLst>
          <pc:docMk/>
          <pc:sldMk cId="938382926" sldId="392"/>
        </pc:sldMkLst>
        <pc:spChg chg="mod">
          <ac:chgData name="Stijn Weijermars" userId="e364d0b9-009e-4116-b78a-a86aed516e71" providerId="ADAL" clId="{2241E01B-3177-48F9-9B01-68DFDDFAE73D}" dt="2019-11-13T09:55:02.161" v="15" actId="20577"/>
          <ac:spMkLst>
            <pc:docMk/>
            <pc:sldMk cId="938382926" sldId="392"/>
            <ac:spMk id="3" creationId="{418E10F8-F143-4FDF-B16A-F2238E67FEE6}"/>
          </ac:spMkLst>
        </pc:spChg>
      </pc:sldChg>
      <pc:sldChg chg="modAnim">
        <pc:chgData name="Stijn Weijermars" userId="e364d0b9-009e-4116-b78a-a86aed516e71" providerId="ADAL" clId="{2241E01B-3177-48F9-9B01-68DFDDFAE73D}" dt="2019-11-13T09:53:53.965" v="1"/>
        <pc:sldMkLst>
          <pc:docMk/>
          <pc:sldMk cId="621827765" sldId="412"/>
        </pc:sldMkLst>
      </pc:sldChg>
      <pc:sldChg chg="modSp">
        <pc:chgData name="Stijn Weijermars" userId="e364d0b9-009e-4116-b78a-a86aed516e71" providerId="ADAL" clId="{2241E01B-3177-48F9-9B01-68DFDDFAE73D}" dt="2019-11-13T09:55:24.173" v="18" actId="14100"/>
        <pc:sldMkLst>
          <pc:docMk/>
          <pc:sldMk cId="1716196219" sldId="439"/>
        </pc:sldMkLst>
        <pc:picChg chg="mod">
          <ac:chgData name="Stijn Weijermars" userId="e364d0b9-009e-4116-b78a-a86aed516e71" providerId="ADAL" clId="{2241E01B-3177-48F9-9B01-68DFDDFAE73D}" dt="2019-11-13T09:55:24.173" v="18" actId="14100"/>
          <ac:picMkLst>
            <pc:docMk/>
            <pc:sldMk cId="1716196219" sldId="439"/>
            <ac:picMk id="4" creationId="{57CA66E1-4647-4177-8AA0-930F6CA5378C}"/>
          </ac:picMkLst>
        </pc:picChg>
      </pc:sldChg>
    </pc:docChg>
  </pc:docChgLst>
  <pc:docChgLst>
    <pc:chgData name="Stijn Weijermars" userId="e364d0b9-009e-4116-b78a-a86aed516e71" providerId="ADAL" clId="{F3EB4C53-4C7A-4888-9C00-1CA8B1AE125E}"/>
    <pc:docChg chg="custSel delSld modSld modSection">
      <pc:chgData name="Stijn Weijermars" userId="e364d0b9-009e-4116-b78a-a86aed516e71" providerId="ADAL" clId="{F3EB4C53-4C7A-4888-9C00-1CA8B1AE125E}" dt="2019-11-13T11:10:46.276" v="7" actId="478"/>
      <pc:docMkLst>
        <pc:docMk/>
      </pc:docMkLst>
      <pc:sldChg chg="addSp delSp modSp delAnim">
        <pc:chgData name="Stijn Weijermars" userId="e364d0b9-009e-4116-b78a-a86aed516e71" providerId="ADAL" clId="{F3EB4C53-4C7A-4888-9C00-1CA8B1AE125E}" dt="2019-11-13T11:10:46.276" v="7" actId="478"/>
        <pc:sldMkLst>
          <pc:docMk/>
          <pc:sldMk cId="1339408570" sldId="440"/>
        </pc:sldMkLst>
        <pc:spChg chg="add del mod">
          <ac:chgData name="Stijn Weijermars" userId="e364d0b9-009e-4116-b78a-a86aed516e71" providerId="ADAL" clId="{F3EB4C53-4C7A-4888-9C00-1CA8B1AE125E}" dt="2019-11-13T11:10:46.276" v="7" actId="478"/>
          <ac:spMkLst>
            <pc:docMk/>
            <pc:sldMk cId="1339408570" sldId="440"/>
            <ac:spMk id="5" creationId="{D935D03C-5F85-4983-8F56-5E2F28E6D85D}"/>
          </ac:spMkLst>
        </pc:spChg>
        <pc:picChg chg="del">
          <ac:chgData name="Stijn Weijermars" userId="e364d0b9-009e-4116-b78a-a86aed516e71" providerId="ADAL" clId="{F3EB4C53-4C7A-4888-9C00-1CA8B1AE125E}" dt="2019-11-13T11:10:16.920" v="1" actId="478"/>
          <ac:picMkLst>
            <pc:docMk/>
            <pc:sldMk cId="1339408570" sldId="440"/>
            <ac:picMk id="4" creationId="{9E7D83F9-84C1-4CBD-B24E-B80EF4B01CB0}"/>
          </ac:picMkLst>
        </pc:picChg>
        <pc:picChg chg="add mod modCrop">
          <ac:chgData name="Stijn Weijermars" userId="e364d0b9-009e-4116-b78a-a86aed516e71" providerId="ADAL" clId="{F3EB4C53-4C7A-4888-9C00-1CA8B1AE125E}" dt="2019-11-13T11:10:38.933" v="6" actId="14100"/>
          <ac:picMkLst>
            <pc:docMk/>
            <pc:sldMk cId="1339408570" sldId="440"/>
            <ac:picMk id="6" creationId="{DAF86BFA-CE47-44D5-82DE-E91036A9384F}"/>
          </ac:picMkLst>
        </pc:picChg>
      </pc:sldChg>
      <pc:sldChg chg="del">
        <pc:chgData name="Stijn Weijermars" userId="e364d0b9-009e-4116-b78a-a86aed516e71" providerId="ADAL" clId="{F3EB4C53-4C7A-4888-9C00-1CA8B1AE125E}" dt="2019-11-13T11:10:07.108" v="0" actId="2696"/>
        <pc:sldMkLst>
          <pc:docMk/>
          <pc:sldMk cId="1500039706" sldId="4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5D1F7AA9-1F83-45A3-BEC1-0B19E81F2AE3}" type="datetimeFigureOut">
              <a:rPr lang="nl-NL" smtClean="0"/>
              <a:t>13-11-2019</a:t>
            </a:fld>
            <a:endParaRPr lang="nl-NL"/>
          </a:p>
        </p:txBody>
      </p:sp>
      <p:sp>
        <p:nvSpPr>
          <p:cNvPr id="4" name="Tijdelijke aanduiding voor dia-afbeelding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71EF8B88-49C2-453F-92C1-FE690164DB82}" type="slidenum">
              <a:rPr lang="nl-NL" smtClean="0"/>
              <a:t>‹nr.›</a:t>
            </a:fld>
            <a:endParaRPr lang="nl-NL"/>
          </a:p>
        </p:txBody>
      </p:sp>
    </p:spTree>
    <p:extLst>
      <p:ext uri="{BB962C8B-B14F-4D97-AF65-F5344CB8AC3E}">
        <p14:creationId xmlns:p14="http://schemas.microsoft.com/office/powerpoint/2010/main" val="415454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1limburg.nl/maas-vervuild-met-belgisch-gif-innamestop-drinkwater?utm_source=twitter_1limburg&amp;utm_medium=social_media&amp;utm_campaign=twitter_clicks&amp;utm_content=maas-vervuild-met-belgisch-gif-innamestop-drinkwater"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rijnmond.nl/nieuws/188348/Maas-vervuild-inname-drinkwater-gestaak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De Waterleiding Maatschappij Limburg (WML) is gestopt met de inname van Maaswater voor de drinkwatervoorziening. De Maas is vervuild met te hoge concentraties </a:t>
            </a:r>
            <a:r>
              <a:rPr lang="nl-NL" sz="1200" b="0" i="0" kern="1200" dirty="0" err="1">
                <a:solidFill>
                  <a:schemeClr val="tx1"/>
                </a:solidFill>
                <a:effectLst/>
                <a:latin typeface="+mn-lt"/>
                <a:ea typeface="+mn-ea"/>
                <a:cs typeface="+mn-cs"/>
              </a:rPr>
              <a:t>prosulfocarb</a:t>
            </a:r>
            <a:r>
              <a:rPr lang="nl-NL" sz="1200" b="0" i="0" kern="1200" dirty="0">
                <a:solidFill>
                  <a:schemeClr val="tx1"/>
                </a:solidFill>
                <a:effectLst/>
                <a:latin typeface="+mn-lt"/>
                <a:ea typeface="+mn-ea"/>
                <a:cs typeface="+mn-cs"/>
              </a:rPr>
              <a:t>, een bestrijdingsmiddel.</a:t>
            </a:r>
          </a:p>
          <a:p>
            <a:r>
              <a:rPr lang="nl-NL" sz="1200" b="0" i="0" kern="1200" dirty="0">
                <a:solidFill>
                  <a:schemeClr val="tx1"/>
                </a:solidFill>
                <a:effectLst/>
                <a:latin typeface="+mn-lt"/>
                <a:ea typeface="+mn-ea"/>
                <a:cs typeface="+mn-cs"/>
              </a:rPr>
              <a:t>De vervuiling werd tien dagen geleden ontdekt. </a:t>
            </a:r>
            <a:r>
              <a:rPr lang="nl-NL" sz="1200" b="0" i="0" kern="1200" dirty="0" err="1">
                <a:solidFill>
                  <a:schemeClr val="tx1"/>
                </a:solidFill>
                <a:effectLst/>
                <a:latin typeface="+mn-lt"/>
                <a:ea typeface="+mn-ea"/>
                <a:cs typeface="+mn-cs"/>
              </a:rPr>
              <a:t>Prosulfocarb</a:t>
            </a:r>
            <a:r>
              <a:rPr lang="nl-NL" sz="1200" b="0" i="0" kern="1200" dirty="0">
                <a:solidFill>
                  <a:schemeClr val="tx1"/>
                </a:solidFill>
                <a:effectLst/>
                <a:latin typeface="+mn-lt"/>
                <a:ea typeface="+mn-ea"/>
                <a:cs typeface="+mn-cs"/>
              </a:rPr>
              <a:t> is een middel dat veel wordt gebruikt in de landbouw. "Rijkswaterstaat heeft de hoge concentratie in het water gemeten ter hoogte van de grens bij Eijsden en heeft ons meteen gewaarschuwd", zegt Koen </a:t>
            </a:r>
            <a:r>
              <a:rPr lang="nl-NL" sz="1200" b="0" i="0" kern="1200" dirty="0" err="1">
                <a:solidFill>
                  <a:schemeClr val="tx1"/>
                </a:solidFill>
                <a:effectLst/>
                <a:latin typeface="+mn-lt"/>
                <a:ea typeface="+mn-ea"/>
                <a:cs typeface="+mn-cs"/>
              </a:rPr>
              <a:t>Augstijn</a:t>
            </a:r>
            <a:r>
              <a:rPr lang="nl-NL" sz="1200" b="0" i="0" kern="1200" dirty="0">
                <a:solidFill>
                  <a:schemeClr val="tx1"/>
                </a:solidFill>
                <a:effectLst/>
                <a:latin typeface="+mn-lt"/>
                <a:ea typeface="+mn-ea"/>
                <a:cs typeface="+mn-cs"/>
              </a:rPr>
              <a:t> van de WML tegen </a:t>
            </a:r>
            <a:r>
              <a:rPr lang="nl-NL" sz="1200" b="0" i="0" u="none" strike="noStrike" kern="1200" dirty="0">
                <a:solidFill>
                  <a:schemeClr val="tx1"/>
                </a:solidFill>
                <a:effectLst/>
                <a:latin typeface="+mn-lt"/>
                <a:ea typeface="+mn-ea"/>
                <a:cs typeface="+mn-cs"/>
                <a:hlinkClick r:id="rId3"/>
              </a:rPr>
              <a:t>1Limburg</a:t>
            </a:r>
            <a:r>
              <a:rPr lang="nl-NL" sz="1200" b="0" i="0" kern="1200" dirty="0">
                <a:solidFill>
                  <a:schemeClr val="tx1"/>
                </a:solidFill>
                <a:effectLst/>
                <a:latin typeface="+mn-lt"/>
                <a:ea typeface="+mn-ea"/>
                <a:cs typeface="+mn-cs"/>
              </a:rPr>
              <a:t>. "We zijn toen meteen gestopt met de drinkwaterwinning uit de Maas."</a:t>
            </a:r>
          </a:p>
          <a:p>
            <a:r>
              <a:rPr lang="nl-NL" sz="1200" b="0" i="0" kern="1200" dirty="0">
                <a:solidFill>
                  <a:schemeClr val="tx1"/>
                </a:solidFill>
                <a:effectLst/>
                <a:latin typeface="+mn-lt"/>
                <a:ea typeface="+mn-ea"/>
                <a:cs typeface="+mn-cs"/>
              </a:rPr>
              <a:t>Voor deze stof is de maximale grens een microgram per liter Maaswater. "Nu was het ongeveer twee microgram", legt Augustijn uit. Uit voorzorg is ook </a:t>
            </a:r>
            <a:r>
              <a:rPr lang="nl-NL" sz="1200" b="0" i="0" u="none" strike="noStrike" kern="1200" dirty="0">
                <a:solidFill>
                  <a:schemeClr val="tx1"/>
                </a:solidFill>
                <a:effectLst/>
                <a:latin typeface="+mn-lt"/>
                <a:ea typeface="+mn-ea"/>
                <a:cs typeface="+mn-cs"/>
                <a:hlinkClick r:id="rId4"/>
              </a:rPr>
              <a:t>waterleidingbedrijf </a:t>
            </a:r>
            <a:r>
              <a:rPr lang="nl-NL" sz="1200" b="0" i="0" u="none" strike="noStrike" kern="1200" dirty="0" err="1">
                <a:solidFill>
                  <a:schemeClr val="tx1"/>
                </a:solidFill>
                <a:effectLst/>
                <a:latin typeface="+mn-lt"/>
                <a:ea typeface="+mn-ea"/>
                <a:cs typeface="+mn-cs"/>
                <a:hlinkClick r:id="rId4"/>
              </a:rPr>
              <a:t>Evides</a:t>
            </a:r>
            <a:r>
              <a:rPr lang="nl-NL" sz="1200" b="0" i="0" u="none" strike="noStrike" kern="1200" dirty="0">
                <a:solidFill>
                  <a:schemeClr val="tx1"/>
                </a:solidFill>
                <a:effectLst/>
                <a:latin typeface="+mn-lt"/>
                <a:ea typeface="+mn-ea"/>
                <a:cs typeface="+mn-cs"/>
                <a:hlinkClick r:id="rId4"/>
              </a:rPr>
              <a:t> in Rotterdam </a:t>
            </a:r>
            <a:r>
              <a:rPr lang="nl-NL" sz="1200" b="0" i="0" kern="1200" dirty="0">
                <a:solidFill>
                  <a:schemeClr val="tx1"/>
                </a:solidFill>
                <a:effectLst/>
                <a:latin typeface="+mn-lt"/>
                <a:ea typeface="+mn-ea"/>
                <a:cs typeface="+mn-cs"/>
              </a:rPr>
              <a:t>gestopt met het innemen van Maaswater.</a:t>
            </a:r>
          </a:p>
          <a:p>
            <a:r>
              <a:rPr lang="nl-NL" sz="1200" b="1" i="0" kern="1200" dirty="0">
                <a:solidFill>
                  <a:schemeClr val="tx1"/>
                </a:solidFill>
                <a:effectLst/>
                <a:latin typeface="+mn-lt"/>
                <a:ea typeface="+mn-ea"/>
                <a:cs typeface="+mn-cs"/>
              </a:rPr>
              <a:t>Bron van de vervuiling</a:t>
            </a:r>
          </a:p>
          <a:p>
            <a:r>
              <a:rPr lang="nl-NL" sz="1200" b="0" i="0" kern="1200" dirty="0">
                <a:solidFill>
                  <a:schemeClr val="tx1"/>
                </a:solidFill>
                <a:effectLst/>
                <a:latin typeface="+mn-lt"/>
                <a:ea typeface="+mn-ea"/>
                <a:cs typeface="+mn-cs"/>
              </a:rPr>
              <a:t>De inname van drinkwater uit de Maas ligt inmiddels tien dagen stil, maar dat levert volgens Augustijn voorlopig geen problemen op. "We hebben voor een maand aan water opgespaard in een groot drinkwaterbassin. Als dat opraakt, kunnen we overschakelen naar diep grondwater."</a:t>
            </a:r>
          </a:p>
          <a:p>
            <a:r>
              <a:rPr lang="nl-NL" sz="1200" b="0" i="0" kern="1200" dirty="0">
                <a:solidFill>
                  <a:schemeClr val="tx1"/>
                </a:solidFill>
                <a:effectLst/>
                <a:latin typeface="+mn-lt"/>
                <a:ea typeface="+mn-ea"/>
                <a:cs typeface="+mn-cs"/>
              </a:rPr>
              <a:t>Het gebeurt vaker dat er verontreiniging wordt gevonden in de Maas. "We hebben ongeveer 50 keer per jaar een innamestop", zegt Augustijn. "Meestal duren die wel minder lang dan de huidige innamestop."</a:t>
            </a:r>
          </a:p>
          <a:p>
            <a:r>
              <a:rPr lang="nl-NL" sz="1200" b="0" i="0" kern="1200" dirty="0">
                <a:solidFill>
                  <a:schemeClr val="tx1"/>
                </a:solidFill>
                <a:effectLst/>
                <a:latin typeface="+mn-lt"/>
                <a:ea typeface="+mn-ea"/>
                <a:cs typeface="+mn-cs"/>
              </a:rPr>
              <a:t>Het is nog niet duidelijk wanneer stop wordt opgeheven. Volgens Augustijn wordt het Maaswater nu dagelijks gecontroleerd, maar zit het middel er nog steeds in. "De waarde moet een paar dagen lager dan een microgram per liter zijn." Rijkswaterstaat gaat samen met de Belgen op zoek naar de bron van de vervuiling.</a:t>
            </a:r>
          </a:p>
          <a:p>
            <a:r>
              <a:rPr lang="nl-NL" sz="1200" b="0" i="1" kern="1200" dirty="0">
                <a:solidFill>
                  <a:schemeClr val="tx1"/>
                </a:solidFill>
                <a:effectLst/>
                <a:latin typeface="+mn-lt"/>
                <a:ea typeface="+mn-ea"/>
                <a:cs typeface="+mn-cs"/>
              </a:rPr>
              <a:t>Eerder waarschuwden drinkwaterbedrijven al dat de Maas langzaam te onzeker wordt als bron voor drinkwater:</a:t>
            </a:r>
            <a:endParaRPr lang="nl-NL" sz="1200" b="0" i="0" kern="1200" dirty="0">
              <a:solidFill>
                <a:schemeClr val="tx1"/>
              </a:solidFill>
              <a:effectLst/>
              <a:latin typeface="+mn-lt"/>
              <a:ea typeface="+mn-ea"/>
              <a:cs typeface="+mn-cs"/>
            </a:endParaRPr>
          </a:p>
          <a:p>
            <a:br>
              <a:rPr lang="nl-NL" sz="1200" b="0" i="0" kern="1200" dirty="0">
                <a:solidFill>
                  <a:schemeClr val="tx1"/>
                </a:solidFill>
                <a:effectLst/>
                <a:latin typeface="+mn-lt"/>
                <a:ea typeface="+mn-ea"/>
                <a:cs typeface="+mn-cs"/>
              </a:rPr>
            </a:br>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3</a:t>
            </a:fld>
            <a:endParaRPr lang="nl-NL"/>
          </a:p>
        </p:txBody>
      </p:sp>
    </p:spTree>
    <p:extLst>
      <p:ext uri="{BB962C8B-B14F-4D97-AF65-F5344CB8AC3E}">
        <p14:creationId xmlns:p14="http://schemas.microsoft.com/office/powerpoint/2010/main" val="3335024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13-11-2019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6444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13-11-2019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3324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13-11-2019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0470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13-11-2019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7631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13-11-2019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9062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13-11-2019</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7844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13-11-2019</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5359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13-11-2019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5360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13-11-2019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5288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13-11-2019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6272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1000"/>
            <a:lum/>
          </a:blip>
          <a:srcRect/>
          <a:stretch>
            <a:fillRect l="-20000" r="-20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solidFill>
                  <a:prstClr val="black">
                    <a:tint val="75000"/>
                  </a:prstClr>
                </a:solidFill>
              </a:rPr>
              <a:pPr/>
              <a:t>13-11-2019</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792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pdok.nl/viewer/" TargetMode="External"/><Relationship Id="rId2" Type="http://schemas.openxmlformats.org/officeDocument/2006/relationships/hyperlink" Target="https://publicwiki.deltares.nl/display/CAW/Waar+komt+het+water+vandaa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upload.wikimedia.org/wikipedia/commons/d/d1/Flusssystemkarte_Rhein_06.jp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hyperlink" Target="https://www.volkskrant.nl/nieuws-achtergrond/raakt-ons-drinkwater-op-waterbedrijven-slaan-alarm-over-de-maas~bba9f24e4/" TargetMode="External"/><Relationship Id="rId4" Type="http://schemas.openxmlformats.org/officeDocument/2006/relationships/hyperlink" Target="https://nos.nl/artikel/2309840-maas-vervuild-met-bestrijdingsmiddel-innamestop-drinkwater.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PLml_OUU6Z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Q-gHx7dxLqQ" TargetMode="External"/><Relationship Id="rId2" Type="http://schemas.openxmlformats.org/officeDocument/2006/relationships/hyperlink" Target="https://youtu.be/TUWqYaEm4h8"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1000"/>
            <a:lum/>
          </a:blip>
          <a:srcRect/>
          <a:stretch>
            <a:fillRect l="-5000" r="-5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96460-293A-422E-9BEE-30632C18D262}"/>
              </a:ext>
            </a:extLst>
          </p:cNvPr>
          <p:cNvSpPr>
            <a:spLocks noGrp="1"/>
          </p:cNvSpPr>
          <p:nvPr>
            <p:ph type="title"/>
          </p:nvPr>
        </p:nvSpPr>
        <p:spPr/>
        <p:txBody>
          <a:bodyPr/>
          <a:lstStyle/>
          <a:p>
            <a:pPr algn="ctr"/>
            <a:r>
              <a:rPr lang="nl-NL" dirty="0">
                <a:solidFill>
                  <a:schemeClr val="bg1">
                    <a:lumMod val="65000"/>
                  </a:schemeClr>
                </a:solidFill>
              </a:rPr>
              <a:t>De wereld en ik</a:t>
            </a:r>
          </a:p>
        </p:txBody>
      </p:sp>
      <p:sp>
        <p:nvSpPr>
          <p:cNvPr id="3" name="Tijdelijke aanduiding voor inhoud 2">
            <a:extLst>
              <a:ext uri="{FF2B5EF4-FFF2-40B4-BE49-F238E27FC236}">
                <a16:creationId xmlns:a16="http://schemas.microsoft.com/office/drawing/2014/main" id="{EE2A069E-D329-47CF-8253-AAE185B1E00D}"/>
              </a:ext>
            </a:extLst>
          </p:cNvPr>
          <p:cNvSpPr>
            <a:spLocks noGrp="1"/>
          </p:cNvSpPr>
          <p:nvPr>
            <p:ph idx="1"/>
          </p:nvPr>
        </p:nvSpPr>
        <p:spPr/>
        <p:txBody>
          <a:bodyPr/>
          <a:lstStyle/>
          <a:p>
            <a:endParaRPr lang="nl-NL" dirty="0"/>
          </a:p>
        </p:txBody>
      </p:sp>
      <p:sp>
        <p:nvSpPr>
          <p:cNvPr id="5" name="Titel 1">
            <a:extLst>
              <a:ext uri="{FF2B5EF4-FFF2-40B4-BE49-F238E27FC236}">
                <a16:creationId xmlns:a16="http://schemas.microsoft.com/office/drawing/2014/main" id="{67467E89-8FF8-4A04-8D46-7FE0C3DD5953}"/>
              </a:ext>
            </a:extLst>
          </p:cNvPr>
          <p:cNvSpPr txBox="1">
            <a:spLocks/>
          </p:cNvSpPr>
          <p:nvPr/>
        </p:nvSpPr>
        <p:spPr>
          <a:xfrm>
            <a:off x="0" y="5757070"/>
            <a:ext cx="103632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sz="4400" dirty="0">
                <a:solidFill>
                  <a:schemeClr val="bg1">
                    <a:lumMod val="75000"/>
                  </a:schemeClr>
                </a:solidFill>
              </a:rPr>
              <a:t>Water en energie</a:t>
            </a:r>
          </a:p>
        </p:txBody>
      </p:sp>
      <p:sp>
        <p:nvSpPr>
          <p:cNvPr id="6" name="Ondertitel 2">
            <a:extLst>
              <a:ext uri="{FF2B5EF4-FFF2-40B4-BE49-F238E27FC236}">
                <a16:creationId xmlns:a16="http://schemas.microsoft.com/office/drawing/2014/main" id="{CDB1A3C0-56B0-4A77-BF10-AD535F6312BC}"/>
              </a:ext>
            </a:extLst>
          </p:cNvPr>
          <p:cNvSpPr txBox="1">
            <a:spLocks/>
          </p:cNvSpPr>
          <p:nvPr/>
        </p:nvSpPr>
        <p:spPr>
          <a:xfrm>
            <a:off x="8114308" y="5105400"/>
            <a:ext cx="3972068"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solidFill>
                  <a:schemeClr val="bg1">
                    <a:lumMod val="65000"/>
                  </a:schemeClr>
                </a:solidFill>
              </a:rPr>
              <a:t>13 November  2019</a:t>
            </a:r>
          </a:p>
          <a:p>
            <a:r>
              <a:rPr lang="nl-NL" sz="2400" dirty="0">
                <a:solidFill>
                  <a:schemeClr val="bg1">
                    <a:lumMod val="65000"/>
                  </a:schemeClr>
                </a:solidFill>
              </a:rPr>
              <a:t>Jaar 1 – Periode 2</a:t>
            </a:r>
          </a:p>
          <a:p>
            <a:r>
              <a:rPr lang="nl-NL" sz="2400" dirty="0">
                <a:solidFill>
                  <a:schemeClr val="bg1">
                    <a:lumMod val="65000"/>
                  </a:schemeClr>
                </a:solidFill>
              </a:rPr>
              <a:t>Les 1</a:t>
            </a:r>
          </a:p>
        </p:txBody>
      </p:sp>
    </p:spTree>
    <p:extLst>
      <p:ext uri="{BB962C8B-B14F-4D97-AF65-F5344CB8AC3E}">
        <p14:creationId xmlns:p14="http://schemas.microsoft.com/office/powerpoint/2010/main" val="16369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05EFE-E571-49E4-ABDE-90A0B2535916}"/>
              </a:ext>
            </a:extLst>
          </p:cNvPr>
          <p:cNvSpPr>
            <a:spLocks noGrp="1"/>
          </p:cNvSpPr>
          <p:nvPr>
            <p:ph type="title"/>
          </p:nvPr>
        </p:nvSpPr>
        <p:spPr/>
        <p:txBody>
          <a:bodyPr/>
          <a:lstStyle/>
          <a:p>
            <a:r>
              <a:rPr lang="nl-NL" dirty="0"/>
              <a:t>Nederlandse Delta: Stroomgebieden</a:t>
            </a:r>
          </a:p>
        </p:txBody>
      </p:sp>
      <p:sp>
        <p:nvSpPr>
          <p:cNvPr id="3" name="Tijdelijke aanduiding voor inhoud 2">
            <a:extLst>
              <a:ext uri="{FF2B5EF4-FFF2-40B4-BE49-F238E27FC236}">
                <a16:creationId xmlns:a16="http://schemas.microsoft.com/office/drawing/2014/main" id="{418E10F8-F143-4FDF-B16A-F2238E67FEE6}"/>
              </a:ext>
            </a:extLst>
          </p:cNvPr>
          <p:cNvSpPr>
            <a:spLocks noGrp="1"/>
          </p:cNvSpPr>
          <p:nvPr>
            <p:ph idx="1"/>
          </p:nvPr>
        </p:nvSpPr>
        <p:spPr/>
        <p:txBody>
          <a:bodyPr>
            <a:normAutofit/>
          </a:bodyPr>
          <a:lstStyle/>
          <a:p>
            <a:pPr marL="0" indent="0" fontAlgn="base">
              <a:buNone/>
            </a:pPr>
            <a:r>
              <a:rPr lang="nl-NL" b="1" dirty="0"/>
              <a:t>In welk Stroomgebied woon jij?</a:t>
            </a:r>
          </a:p>
          <a:p>
            <a:pPr fontAlgn="base"/>
            <a:r>
              <a:rPr lang="nl-NL" dirty="0"/>
              <a:t>Maak gebruik van </a:t>
            </a:r>
            <a:r>
              <a:rPr lang="nl-NL" dirty="0" err="1"/>
              <a:t>Pdok</a:t>
            </a:r>
            <a:r>
              <a:rPr lang="nl-NL" dirty="0"/>
              <a:t> of Google Earth / </a:t>
            </a:r>
            <a:r>
              <a:rPr lang="nl-NL" dirty="0" err="1"/>
              <a:t>Maps</a:t>
            </a:r>
            <a:endParaRPr lang="nl-NL" dirty="0"/>
          </a:p>
          <a:p>
            <a:pPr fontAlgn="base"/>
            <a:r>
              <a:rPr lang="nl-NL" dirty="0"/>
              <a:t>Zoek de dichtstbijzijnde beek/rivier en volg deze tot het begin en het einde</a:t>
            </a:r>
          </a:p>
          <a:p>
            <a:pPr fontAlgn="base"/>
            <a:r>
              <a:rPr lang="nl-NL" dirty="0"/>
              <a:t>Teken het stroomgebied in van die beek/rivier</a:t>
            </a:r>
          </a:p>
          <a:p>
            <a:pPr fontAlgn="base"/>
            <a:r>
              <a:rPr lang="nl-NL" dirty="0"/>
              <a:t>Zoek uit of je bij het stroomgebied van de Maas of de Rijn hoort</a:t>
            </a:r>
          </a:p>
          <a:p>
            <a:pPr fontAlgn="base"/>
            <a:r>
              <a:rPr lang="nl-NL" dirty="0"/>
              <a:t>Zoek het begin van de Maas en of de Rijn en bekijk het Stroomgebied van de Maas of de Rijn</a:t>
            </a:r>
            <a:br>
              <a:rPr lang="nl-NL" dirty="0"/>
            </a:br>
            <a:endParaRPr lang="nl-NL" dirty="0"/>
          </a:p>
        </p:txBody>
      </p:sp>
      <p:sp>
        <p:nvSpPr>
          <p:cNvPr id="4" name="Tekstvak 3">
            <a:extLst>
              <a:ext uri="{FF2B5EF4-FFF2-40B4-BE49-F238E27FC236}">
                <a16:creationId xmlns:a16="http://schemas.microsoft.com/office/drawing/2014/main" id="{8DCEE8DA-4B44-4AD6-B939-0574B1475289}"/>
              </a:ext>
            </a:extLst>
          </p:cNvPr>
          <p:cNvSpPr txBox="1"/>
          <p:nvPr/>
        </p:nvSpPr>
        <p:spPr>
          <a:xfrm>
            <a:off x="7443537" y="5877272"/>
            <a:ext cx="4138863" cy="646331"/>
          </a:xfrm>
          <a:prstGeom prst="rect">
            <a:avLst/>
          </a:prstGeom>
          <a:noFill/>
        </p:spPr>
        <p:txBody>
          <a:bodyPr wrap="square" rtlCol="0">
            <a:spAutoFit/>
          </a:bodyPr>
          <a:lstStyle/>
          <a:p>
            <a:r>
              <a:rPr lang="nl-NL" dirty="0">
                <a:hlinkClick r:id="rId2"/>
              </a:rPr>
              <a:t>https://publicwiki.deltares.nl/display/CAW/Waar+komt+het+water+vandaan</a:t>
            </a:r>
            <a:endParaRPr lang="nl-NL" dirty="0"/>
          </a:p>
        </p:txBody>
      </p:sp>
      <p:sp>
        <p:nvSpPr>
          <p:cNvPr id="5" name="Tekstvak 4">
            <a:extLst>
              <a:ext uri="{FF2B5EF4-FFF2-40B4-BE49-F238E27FC236}">
                <a16:creationId xmlns:a16="http://schemas.microsoft.com/office/drawing/2014/main" id="{EDFC1A17-B1D3-4897-B92A-47BC5E6FDABE}"/>
              </a:ext>
            </a:extLst>
          </p:cNvPr>
          <p:cNvSpPr txBox="1"/>
          <p:nvPr/>
        </p:nvSpPr>
        <p:spPr>
          <a:xfrm>
            <a:off x="609599" y="1748589"/>
            <a:ext cx="2277979" cy="1200329"/>
          </a:xfrm>
          <a:prstGeom prst="rect">
            <a:avLst/>
          </a:prstGeom>
          <a:noFill/>
        </p:spPr>
        <p:txBody>
          <a:bodyPr wrap="square" rtlCol="0">
            <a:spAutoFit/>
          </a:bodyPr>
          <a:lstStyle/>
          <a:p>
            <a:r>
              <a:rPr lang="nl-NL" dirty="0">
                <a:hlinkClick r:id="rId3"/>
              </a:rPr>
              <a:t>https://www.pdok.nl/viewer/</a:t>
            </a:r>
            <a:endParaRPr lang="nl-NL" dirty="0"/>
          </a:p>
          <a:p>
            <a:endParaRPr lang="nl-NL" dirty="0"/>
          </a:p>
          <a:p>
            <a:endParaRPr lang="nl-NL" dirty="0"/>
          </a:p>
        </p:txBody>
      </p:sp>
    </p:spTree>
    <p:extLst>
      <p:ext uri="{BB962C8B-B14F-4D97-AF65-F5344CB8AC3E}">
        <p14:creationId xmlns:p14="http://schemas.microsoft.com/office/powerpoint/2010/main" val="93838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319BCE-7BE4-4E25-867D-337DAD26DEA9}"/>
              </a:ext>
            </a:extLst>
          </p:cNvPr>
          <p:cNvSpPr>
            <a:spLocks noGrp="1"/>
          </p:cNvSpPr>
          <p:nvPr>
            <p:ph type="title"/>
          </p:nvPr>
        </p:nvSpPr>
        <p:spPr>
          <a:xfrm>
            <a:off x="5364162" y="332656"/>
            <a:ext cx="2528553" cy="648072"/>
          </a:xfrm>
        </p:spPr>
        <p:txBody>
          <a:bodyPr/>
          <a:lstStyle/>
          <a:p>
            <a:r>
              <a:rPr lang="nl-NL" dirty="0"/>
              <a:t>	Maas&gt; </a:t>
            </a:r>
            <a:br>
              <a:rPr lang="nl-NL" dirty="0"/>
            </a:br>
            <a:r>
              <a:rPr lang="nl-NL" dirty="0"/>
              <a:t>&lt;Rijn&amp; Maas</a:t>
            </a:r>
          </a:p>
        </p:txBody>
      </p:sp>
      <p:pic>
        <p:nvPicPr>
          <p:cNvPr id="5" name="Tijdelijke aanduiding voor inhoud 4">
            <a:extLst>
              <a:ext uri="{FF2B5EF4-FFF2-40B4-BE49-F238E27FC236}">
                <a16:creationId xmlns:a16="http://schemas.microsoft.com/office/drawing/2014/main" id="{D1277835-BF36-4F8D-B5C5-40403E508F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670242" y="1"/>
            <a:ext cx="4521758" cy="6857999"/>
          </a:xfrm>
        </p:spPr>
      </p:pic>
      <p:pic>
        <p:nvPicPr>
          <p:cNvPr id="3074" name="Picture 2" descr="Afbeeldingsresultaat voor stroomgebied rijn">
            <a:extLst>
              <a:ext uri="{FF2B5EF4-FFF2-40B4-BE49-F238E27FC236}">
                <a16:creationId xmlns:a16="http://schemas.microsoft.com/office/drawing/2014/main" id="{E4ABFD72-7B6A-4046-A616-DC26AB3FE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64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084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80927-F105-4F38-9E8F-DADC4985431C}"/>
              </a:ext>
            </a:extLst>
          </p:cNvPr>
          <p:cNvSpPr>
            <a:spLocks noGrp="1"/>
          </p:cNvSpPr>
          <p:nvPr>
            <p:ph type="title"/>
          </p:nvPr>
        </p:nvSpPr>
        <p:spPr/>
        <p:txBody>
          <a:bodyPr/>
          <a:lstStyle/>
          <a:p>
            <a:r>
              <a:rPr lang="nl-NL" dirty="0"/>
              <a:t>Groter beeld</a:t>
            </a:r>
          </a:p>
        </p:txBody>
      </p:sp>
      <p:pic>
        <p:nvPicPr>
          <p:cNvPr id="4" name="Tijdelijke aanduiding voor inhoud 3">
            <a:hlinkClick r:id="rId2"/>
            <a:extLst>
              <a:ext uri="{FF2B5EF4-FFF2-40B4-BE49-F238E27FC236}">
                <a16:creationId xmlns:a16="http://schemas.microsoft.com/office/drawing/2014/main" id="{57CA66E1-4647-4177-8AA0-930F6CA5378C}"/>
              </a:ext>
            </a:extLst>
          </p:cNvPr>
          <p:cNvPicPr>
            <a:picLocks noGrp="1" noChangeAspect="1"/>
          </p:cNvPicPr>
          <p:nvPr>
            <p:ph idx="1"/>
          </p:nvPr>
        </p:nvPicPr>
        <p:blipFill>
          <a:blip r:embed="rId3"/>
          <a:stretch>
            <a:fillRect/>
          </a:stretch>
        </p:blipFill>
        <p:spPr>
          <a:xfrm>
            <a:off x="7150308" y="-1"/>
            <a:ext cx="5041692" cy="6844161"/>
          </a:xfrm>
          <a:prstGeom prst="rect">
            <a:avLst/>
          </a:prstGeom>
        </p:spPr>
      </p:pic>
    </p:spTree>
    <p:extLst>
      <p:ext uri="{BB962C8B-B14F-4D97-AF65-F5344CB8AC3E}">
        <p14:creationId xmlns:p14="http://schemas.microsoft.com/office/powerpoint/2010/main" val="1716196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0C315-BFEB-4F63-BD0E-DC12825C7073}"/>
              </a:ext>
            </a:extLst>
          </p:cNvPr>
          <p:cNvSpPr>
            <a:spLocks noGrp="1"/>
          </p:cNvSpPr>
          <p:nvPr>
            <p:ph type="title"/>
          </p:nvPr>
        </p:nvSpPr>
        <p:spPr/>
        <p:txBody>
          <a:bodyPr/>
          <a:lstStyle/>
          <a:p>
            <a:r>
              <a:rPr lang="nl-NL" dirty="0"/>
              <a:t>Klimaattrends en effecten op onze rivieren</a:t>
            </a:r>
          </a:p>
        </p:txBody>
      </p:sp>
      <p:sp>
        <p:nvSpPr>
          <p:cNvPr id="3" name="Tijdelijke aanduiding voor inhoud 2">
            <a:extLst>
              <a:ext uri="{FF2B5EF4-FFF2-40B4-BE49-F238E27FC236}">
                <a16:creationId xmlns:a16="http://schemas.microsoft.com/office/drawing/2014/main" id="{D5F8AC45-877B-4C45-A730-F10A73EFBF62}"/>
              </a:ext>
            </a:extLst>
          </p:cNvPr>
          <p:cNvSpPr>
            <a:spLocks noGrp="1"/>
          </p:cNvSpPr>
          <p:nvPr>
            <p:ph idx="1"/>
          </p:nvPr>
        </p:nvSpPr>
        <p:spPr/>
        <p:txBody>
          <a:bodyPr>
            <a:normAutofit/>
          </a:bodyPr>
          <a:lstStyle/>
          <a:p>
            <a:pPr marL="0" indent="0">
              <a:buNone/>
            </a:pPr>
            <a:r>
              <a:rPr lang="nl-NL" dirty="0"/>
              <a:t>Trends:</a:t>
            </a:r>
          </a:p>
          <a:p>
            <a:r>
              <a:rPr lang="nl-NL" dirty="0"/>
              <a:t>Het wordt warmer;</a:t>
            </a:r>
          </a:p>
          <a:p>
            <a:r>
              <a:rPr lang="nl-NL" dirty="0"/>
              <a:t>Het wordt natter;</a:t>
            </a:r>
          </a:p>
          <a:p>
            <a:r>
              <a:rPr lang="nl-NL" dirty="0"/>
              <a:t>Het wordt droger;</a:t>
            </a:r>
          </a:p>
          <a:p>
            <a:r>
              <a:rPr lang="nl-NL" dirty="0"/>
              <a:t>De zeespiegel stijgt;</a:t>
            </a:r>
          </a:p>
          <a:p>
            <a:endParaRPr lang="nl-NL" dirty="0"/>
          </a:p>
        </p:txBody>
      </p:sp>
      <p:pic>
        <p:nvPicPr>
          <p:cNvPr id="6" name="Tijdelijke aanduiding voor inhoud 5">
            <a:extLst>
              <a:ext uri="{FF2B5EF4-FFF2-40B4-BE49-F238E27FC236}">
                <a16:creationId xmlns:a16="http://schemas.microsoft.com/office/drawing/2014/main" id="{2C395F7A-6117-4A83-BB41-CF2B52230183}"/>
              </a:ext>
            </a:extLst>
          </p:cNvPr>
          <p:cNvPicPr>
            <a:picLocks noGrp="1" noChangeAspect="1"/>
          </p:cNvPicPr>
          <p:nvPr>
            <p:ph sz="half" idx="4294967295"/>
          </p:nvPr>
        </p:nvPicPr>
        <p:blipFill>
          <a:blip r:embed="rId2"/>
          <a:stretch>
            <a:fillRect/>
          </a:stretch>
        </p:blipFill>
        <p:spPr>
          <a:xfrm>
            <a:off x="6565900" y="1196753"/>
            <a:ext cx="5016500" cy="4525963"/>
          </a:xfrm>
          <a:prstGeom prst="rect">
            <a:avLst/>
          </a:prstGeom>
        </p:spPr>
      </p:pic>
    </p:spTree>
    <p:extLst>
      <p:ext uri="{BB962C8B-B14F-4D97-AF65-F5344CB8AC3E}">
        <p14:creationId xmlns:p14="http://schemas.microsoft.com/office/powerpoint/2010/main" val="3328245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EB12C-66D2-4B80-9712-2C0848AA99CB}"/>
              </a:ext>
            </a:extLst>
          </p:cNvPr>
          <p:cNvSpPr>
            <a:spLocks noGrp="1"/>
          </p:cNvSpPr>
          <p:nvPr>
            <p:ph type="title"/>
          </p:nvPr>
        </p:nvSpPr>
        <p:spPr/>
        <p:txBody>
          <a:bodyPr/>
          <a:lstStyle/>
          <a:p>
            <a:r>
              <a:rPr lang="nl-NL" dirty="0"/>
              <a:t>Trends Natter en Droger: </a:t>
            </a:r>
          </a:p>
        </p:txBody>
      </p:sp>
      <p:sp>
        <p:nvSpPr>
          <p:cNvPr id="3" name="Tijdelijke aanduiding voor inhoud 2">
            <a:extLst>
              <a:ext uri="{FF2B5EF4-FFF2-40B4-BE49-F238E27FC236}">
                <a16:creationId xmlns:a16="http://schemas.microsoft.com/office/drawing/2014/main" id="{B73D5503-796C-4CD4-B402-CE1C9114E0C6}"/>
              </a:ext>
            </a:extLst>
          </p:cNvPr>
          <p:cNvSpPr>
            <a:spLocks noGrp="1"/>
          </p:cNvSpPr>
          <p:nvPr>
            <p:ph idx="1"/>
          </p:nvPr>
        </p:nvSpPr>
        <p:spPr/>
        <p:txBody>
          <a:bodyPr/>
          <a:lstStyle/>
          <a:p>
            <a:r>
              <a:rPr lang="nl-NL" dirty="0"/>
              <a:t>Ga op zoek naar nieuws over de Rijn of de Maas over overstromingen of periode van droogte</a:t>
            </a:r>
          </a:p>
          <a:p>
            <a:pPr lvl="1"/>
            <a:r>
              <a:rPr lang="nl-NL" dirty="0"/>
              <a:t>Kijk wie er nog meer rijn of maas heeft en verdeel het zoekwerk</a:t>
            </a:r>
          </a:p>
          <a:p>
            <a:pPr lvl="2"/>
            <a:r>
              <a:rPr lang="nl-NL" dirty="0"/>
              <a:t>Media/krant provincie, gemeente of waterschap</a:t>
            </a:r>
          </a:p>
        </p:txBody>
      </p:sp>
    </p:spTree>
    <p:extLst>
      <p:ext uri="{BB962C8B-B14F-4D97-AF65-F5344CB8AC3E}">
        <p14:creationId xmlns:p14="http://schemas.microsoft.com/office/powerpoint/2010/main" val="717321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6943D-315B-47BD-9512-5ABAB59DDE01}"/>
              </a:ext>
            </a:extLst>
          </p:cNvPr>
          <p:cNvSpPr>
            <a:spLocks noGrp="1"/>
          </p:cNvSpPr>
          <p:nvPr>
            <p:ph type="title"/>
          </p:nvPr>
        </p:nvSpPr>
        <p:spPr/>
        <p:txBody>
          <a:bodyPr/>
          <a:lstStyle/>
          <a:p>
            <a:r>
              <a:rPr lang="nl-NL" dirty="0"/>
              <a:t>Wateroverlast</a:t>
            </a:r>
          </a:p>
        </p:txBody>
      </p:sp>
      <p:sp>
        <p:nvSpPr>
          <p:cNvPr id="3" name="Tijdelijke aanduiding voor inhoud 2">
            <a:extLst>
              <a:ext uri="{FF2B5EF4-FFF2-40B4-BE49-F238E27FC236}">
                <a16:creationId xmlns:a16="http://schemas.microsoft.com/office/drawing/2014/main" id="{3C77DDE5-B21A-4C6E-B76A-3AF12B3B1F40}"/>
              </a:ext>
            </a:extLst>
          </p:cNvPr>
          <p:cNvSpPr>
            <a:spLocks noGrp="1"/>
          </p:cNvSpPr>
          <p:nvPr>
            <p:ph idx="1"/>
          </p:nvPr>
        </p:nvSpPr>
        <p:spPr/>
        <p:txBody>
          <a:bodyPr>
            <a:normAutofit/>
          </a:bodyPr>
          <a:lstStyle/>
          <a:p>
            <a:pPr marL="0" indent="0" fontAlgn="base">
              <a:buNone/>
            </a:pPr>
            <a:br>
              <a:rPr lang="nl-NL" dirty="0"/>
            </a:br>
            <a:endParaRPr lang="nl-NL" dirty="0"/>
          </a:p>
        </p:txBody>
      </p:sp>
      <p:pic>
        <p:nvPicPr>
          <p:cNvPr id="5" name="Afbeelding 4">
            <a:extLst>
              <a:ext uri="{FF2B5EF4-FFF2-40B4-BE49-F238E27FC236}">
                <a16:creationId xmlns:a16="http://schemas.microsoft.com/office/drawing/2014/main" id="{C0A0020A-468F-4DB8-BA88-7FCAB1BBCEFF}"/>
              </a:ext>
            </a:extLst>
          </p:cNvPr>
          <p:cNvPicPr>
            <a:picLocks noChangeAspect="1"/>
          </p:cNvPicPr>
          <p:nvPr/>
        </p:nvPicPr>
        <p:blipFill>
          <a:blip r:embed="rId2"/>
          <a:stretch>
            <a:fillRect/>
          </a:stretch>
        </p:blipFill>
        <p:spPr>
          <a:xfrm>
            <a:off x="4857750" y="0"/>
            <a:ext cx="7334250" cy="4124325"/>
          </a:xfrm>
          <a:prstGeom prst="rect">
            <a:avLst/>
          </a:prstGeom>
        </p:spPr>
      </p:pic>
      <p:pic>
        <p:nvPicPr>
          <p:cNvPr id="6" name="Afbeelding 5">
            <a:extLst>
              <a:ext uri="{FF2B5EF4-FFF2-40B4-BE49-F238E27FC236}">
                <a16:creationId xmlns:a16="http://schemas.microsoft.com/office/drawing/2014/main" id="{E1310995-EAEE-40B1-AC7D-135203407758}"/>
              </a:ext>
            </a:extLst>
          </p:cNvPr>
          <p:cNvPicPr>
            <a:picLocks noChangeAspect="1"/>
          </p:cNvPicPr>
          <p:nvPr/>
        </p:nvPicPr>
        <p:blipFill>
          <a:blip r:embed="rId3"/>
          <a:stretch>
            <a:fillRect/>
          </a:stretch>
        </p:blipFill>
        <p:spPr>
          <a:xfrm>
            <a:off x="-11029" y="3312988"/>
            <a:ext cx="4762500" cy="3524250"/>
          </a:xfrm>
          <a:prstGeom prst="rect">
            <a:avLst/>
          </a:prstGeom>
        </p:spPr>
      </p:pic>
      <p:pic>
        <p:nvPicPr>
          <p:cNvPr id="4" name="Afbeelding 3">
            <a:extLst>
              <a:ext uri="{FF2B5EF4-FFF2-40B4-BE49-F238E27FC236}">
                <a16:creationId xmlns:a16="http://schemas.microsoft.com/office/drawing/2014/main" id="{98546AF4-F1EE-445D-8C84-641939B60F9E}"/>
              </a:ext>
            </a:extLst>
          </p:cNvPr>
          <p:cNvPicPr>
            <a:picLocks noChangeAspect="1"/>
          </p:cNvPicPr>
          <p:nvPr/>
        </p:nvPicPr>
        <p:blipFill>
          <a:blip r:embed="rId4"/>
          <a:stretch>
            <a:fillRect/>
          </a:stretch>
        </p:blipFill>
        <p:spPr>
          <a:xfrm>
            <a:off x="-11029" y="-854243"/>
            <a:ext cx="12192000" cy="7980947"/>
          </a:xfrm>
          <a:prstGeom prst="rect">
            <a:avLst/>
          </a:prstGeom>
        </p:spPr>
      </p:pic>
    </p:spTree>
    <p:extLst>
      <p:ext uri="{BB962C8B-B14F-4D97-AF65-F5344CB8AC3E}">
        <p14:creationId xmlns:p14="http://schemas.microsoft.com/office/powerpoint/2010/main" val="325314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C22353-6710-4341-9421-CE91A7C6CFB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4DBF0B7-6E11-4DFA-BF24-79EEDE80C1E2}"/>
              </a:ext>
            </a:extLst>
          </p:cNvPr>
          <p:cNvSpPr>
            <a:spLocks noGrp="1"/>
          </p:cNvSpPr>
          <p:nvPr>
            <p:ph idx="1"/>
          </p:nvPr>
        </p:nvSpPr>
        <p:spPr/>
        <p:txBody>
          <a:bodyPr/>
          <a:lstStyle/>
          <a:p>
            <a:endParaRPr lang="nl-NL"/>
          </a:p>
        </p:txBody>
      </p:sp>
      <p:pic>
        <p:nvPicPr>
          <p:cNvPr id="2050" name="Picture 2">
            <a:extLst>
              <a:ext uri="{FF2B5EF4-FFF2-40B4-BE49-F238E27FC236}">
                <a16:creationId xmlns:a16="http://schemas.microsoft.com/office/drawing/2014/main" id="{95C2F47A-7E6A-4E76-A2A9-70E221993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728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3FF6C-13B7-49AC-80A8-913AFD2540D6}"/>
              </a:ext>
            </a:extLst>
          </p:cNvPr>
          <p:cNvSpPr>
            <a:spLocks noGrp="1"/>
          </p:cNvSpPr>
          <p:nvPr>
            <p:ph type="title"/>
          </p:nvPr>
        </p:nvSpPr>
        <p:spPr/>
        <p:txBody>
          <a:bodyPr/>
          <a:lstStyle/>
          <a:p>
            <a:r>
              <a:rPr lang="nl-NL" dirty="0"/>
              <a:t>Wateronderlast Maas</a:t>
            </a:r>
          </a:p>
        </p:txBody>
      </p:sp>
      <p:pic>
        <p:nvPicPr>
          <p:cNvPr id="6" name="Tijdelijke aanduiding voor inhoud 5" descr="Afbeelding met buiten, water, natuur, strand&#10;&#10;Automatisch gegenereerde beschrijving">
            <a:extLst>
              <a:ext uri="{FF2B5EF4-FFF2-40B4-BE49-F238E27FC236}">
                <a16:creationId xmlns:a16="http://schemas.microsoft.com/office/drawing/2014/main" id="{71C29979-9533-408F-BFF8-8929AADAC4E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043" y="1596156"/>
            <a:ext cx="7393782" cy="4929188"/>
          </a:xfrm>
        </p:spPr>
      </p:pic>
      <p:pic>
        <p:nvPicPr>
          <p:cNvPr id="4" name="Afbeelding 3">
            <a:extLst>
              <a:ext uri="{FF2B5EF4-FFF2-40B4-BE49-F238E27FC236}">
                <a16:creationId xmlns:a16="http://schemas.microsoft.com/office/drawing/2014/main" id="{A61B0005-A6A1-4421-8B67-460304F65654}"/>
              </a:ext>
            </a:extLst>
          </p:cNvPr>
          <p:cNvPicPr>
            <a:picLocks noChangeAspect="1"/>
          </p:cNvPicPr>
          <p:nvPr/>
        </p:nvPicPr>
        <p:blipFill>
          <a:blip r:embed="rId3"/>
          <a:stretch>
            <a:fillRect/>
          </a:stretch>
        </p:blipFill>
        <p:spPr>
          <a:xfrm>
            <a:off x="6631155" y="189009"/>
            <a:ext cx="5362802" cy="3568701"/>
          </a:xfrm>
          <a:prstGeom prst="rect">
            <a:avLst/>
          </a:prstGeom>
        </p:spPr>
      </p:pic>
    </p:spTree>
    <p:extLst>
      <p:ext uri="{BB962C8B-B14F-4D97-AF65-F5344CB8AC3E}">
        <p14:creationId xmlns:p14="http://schemas.microsoft.com/office/powerpoint/2010/main" val="3898572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4E1D5-78A7-4BAB-BA29-C09A994B19F5}"/>
              </a:ext>
            </a:extLst>
          </p:cNvPr>
          <p:cNvSpPr>
            <a:spLocks noGrp="1"/>
          </p:cNvSpPr>
          <p:nvPr>
            <p:ph type="title"/>
          </p:nvPr>
        </p:nvSpPr>
        <p:spPr/>
        <p:txBody>
          <a:bodyPr/>
          <a:lstStyle/>
          <a:p>
            <a:r>
              <a:rPr lang="nl-NL" dirty="0"/>
              <a:t>Oplossingen! Bypass Lent</a:t>
            </a:r>
          </a:p>
        </p:txBody>
      </p:sp>
      <p:pic>
        <p:nvPicPr>
          <p:cNvPr id="6" name="Afbeelding 5">
            <a:extLst>
              <a:ext uri="{FF2B5EF4-FFF2-40B4-BE49-F238E27FC236}">
                <a16:creationId xmlns:a16="http://schemas.microsoft.com/office/drawing/2014/main" id="{DAF86BFA-CE47-44D5-82DE-E91036A9384F}"/>
              </a:ext>
            </a:extLst>
          </p:cNvPr>
          <p:cNvPicPr>
            <a:picLocks noChangeAspect="1"/>
          </p:cNvPicPr>
          <p:nvPr/>
        </p:nvPicPr>
        <p:blipFill rotWithShape="1">
          <a:blip r:embed="rId2"/>
          <a:srcRect l="41188" t="37809" r="27438" b="22172"/>
          <a:stretch/>
        </p:blipFill>
        <p:spPr>
          <a:xfrm>
            <a:off x="2639616" y="980728"/>
            <a:ext cx="7403794" cy="5309732"/>
          </a:xfrm>
          <a:prstGeom prst="rect">
            <a:avLst/>
          </a:prstGeom>
        </p:spPr>
      </p:pic>
    </p:spTree>
    <p:extLst>
      <p:ext uri="{BB962C8B-B14F-4D97-AF65-F5344CB8AC3E}">
        <p14:creationId xmlns:p14="http://schemas.microsoft.com/office/powerpoint/2010/main" val="1339408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4E1D5-78A7-4BAB-BA29-C09A994B19F5}"/>
              </a:ext>
            </a:extLst>
          </p:cNvPr>
          <p:cNvSpPr>
            <a:spLocks noGrp="1"/>
          </p:cNvSpPr>
          <p:nvPr>
            <p:ph type="title"/>
          </p:nvPr>
        </p:nvSpPr>
        <p:spPr/>
        <p:txBody>
          <a:bodyPr/>
          <a:lstStyle/>
          <a:p>
            <a:r>
              <a:rPr lang="nl-NL" dirty="0"/>
              <a:t>Oplossingen! Bypass Lent</a:t>
            </a:r>
          </a:p>
        </p:txBody>
      </p:sp>
      <p:pic>
        <p:nvPicPr>
          <p:cNvPr id="3" name="Afbeelding 2">
            <a:extLst>
              <a:ext uri="{FF2B5EF4-FFF2-40B4-BE49-F238E27FC236}">
                <a16:creationId xmlns:a16="http://schemas.microsoft.com/office/drawing/2014/main" id="{8EF98AEE-9971-40B2-82C1-241244FF00B8}"/>
              </a:ext>
            </a:extLst>
          </p:cNvPr>
          <p:cNvPicPr>
            <a:picLocks noChangeAspect="1"/>
          </p:cNvPicPr>
          <p:nvPr/>
        </p:nvPicPr>
        <p:blipFill rotWithShape="1">
          <a:blip r:embed="rId2"/>
          <a:srcRect l="11188" t="14307" r="8032" b="10628"/>
          <a:stretch/>
        </p:blipFill>
        <p:spPr>
          <a:xfrm>
            <a:off x="2383437" y="1050903"/>
            <a:ext cx="9116744" cy="4763104"/>
          </a:xfrm>
          <a:prstGeom prst="rect">
            <a:avLst/>
          </a:prstGeom>
        </p:spPr>
      </p:pic>
    </p:spTree>
    <p:extLst>
      <p:ext uri="{BB962C8B-B14F-4D97-AF65-F5344CB8AC3E}">
        <p14:creationId xmlns:p14="http://schemas.microsoft.com/office/powerpoint/2010/main" val="280480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t>Elke les Water en energie in het nieuws…</a:t>
            </a:r>
          </a:p>
        </p:txBody>
      </p:sp>
      <p:sp>
        <p:nvSpPr>
          <p:cNvPr id="6" name="Tijdelijke aanduiding voor inhoud 5"/>
          <p:cNvSpPr>
            <a:spLocks noGrp="1"/>
          </p:cNvSpPr>
          <p:nvPr>
            <p:ph idx="1"/>
          </p:nvPr>
        </p:nvSpPr>
        <p:spPr/>
        <p:txBody>
          <a:bodyPr/>
          <a:lstStyle/>
          <a:p>
            <a:r>
              <a:rPr lang="nl-NL" dirty="0"/>
              <a:t>Water en energie in het nieuws?</a:t>
            </a:r>
          </a:p>
        </p:txBody>
      </p:sp>
    </p:spTree>
    <p:extLst>
      <p:ext uri="{BB962C8B-B14F-4D97-AF65-F5344CB8AC3E}">
        <p14:creationId xmlns:p14="http://schemas.microsoft.com/office/powerpoint/2010/main" val="4084625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DD0E-1841-4A85-B88C-8C71BF0B0932}"/>
              </a:ext>
            </a:extLst>
          </p:cNvPr>
          <p:cNvSpPr>
            <a:spLocks noGrp="1"/>
          </p:cNvSpPr>
          <p:nvPr>
            <p:ph type="title"/>
          </p:nvPr>
        </p:nvSpPr>
        <p:spPr/>
        <p:txBody>
          <a:bodyPr/>
          <a:lstStyle/>
          <a:p>
            <a:r>
              <a:rPr lang="nl-NL" dirty="0"/>
              <a:t>Nieuws</a:t>
            </a:r>
          </a:p>
        </p:txBody>
      </p:sp>
      <p:pic>
        <p:nvPicPr>
          <p:cNvPr id="6" name="Tijdelijke aanduiding voor inhoud 5">
            <a:extLst>
              <a:ext uri="{FF2B5EF4-FFF2-40B4-BE49-F238E27FC236}">
                <a16:creationId xmlns:a16="http://schemas.microsoft.com/office/drawing/2014/main" id="{C94F331E-02EC-496C-B227-F68372922319}"/>
              </a:ext>
            </a:extLst>
          </p:cNvPr>
          <p:cNvPicPr>
            <a:picLocks noGrp="1" noChangeAspect="1"/>
          </p:cNvPicPr>
          <p:nvPr>
            <p:ph sz="half" idx="1"/>
          </p:nvPr>
        </p:nvPicPr>
        <p:blipFill>
          <a:blip r:embed="rId3"/>
          <a:stretch>
            <a:fillRect/>
          </a:stretch>
        </p:blipFill>
        <p:spPr>
          <a:xfrm>
            <a:off x="9484804" y="231232"/>
            <a:ext cx="2172069" cy="1277688"/>
          </a:xfrm>
          <a:prstGeom prst="rect">
            <a:avLst/>
          </a:prstGeom>
        </p:spPr>
      </p:pic>
      <p:sp>
        <p:nvSpPr>
          <p:cNvPr id="5" name="Tijdelijke aanduiding voor inhoud 4">
            <a:extLst>
              <a:ext uri="{FF2B5EF4-FFF2-40B4-BE49-F238E27FC236}">
                <a16:creationId xmlns:a16="http://schemas.microsoft.com/office/drawing/2014/main" id="{73AA81A0-64C2-4A8A-BE4A-4F320FC4D330}"/>
              </a:ext>
            </a:extLst>
          </p:cNvPr>
          <p:cNvSpPr>
            <a:spLocks noGrp="1"/>
          </p:cNvSpPr>
          <p:nvPr>
            <p:ph sz="half" idx="2"/>
          </p:nvPr>
        </p:nvSpPr>
        <p:spPr/>
        <p:txBody>
          <a:bodyPr>
            <a:normAutofit/>
          </a:bodyPr>
          <a:lstStyle/>
          <a:p>
            <a:r>
              <a:rPr lang="nl-NL" b="1" dirty="0"/>
              <a:t>10-11-2019 Maas vervuild met bestrijdingsmiddel, innamestop drinkwater</a:t>
            </a:r>
          </a:p>
          <a:p>
            <a:pPr marL="0" indent="0">
              <a:buNone/>
            </a:pPr>
            <a:r>
              <a:rPr lang="nl-NL" sz="1500" dirty="0">
                <a:hlinkClick r:id="rId4"/>
              </a:rPr>
              <a:t>https://nos.nl/artikel/2309840-maas-vervuild-met-bestrijdingsmiddel-innamestop-drinkwater.html</a:t>
            </a:r>
            <a:endParaRPr lang="nl-NL" sz="1500" dirty="0"/>
          </a:p>
          <a:p>
            <a:endParaRPr lang="nl-NL" b="1" dirty="0"/>
          </a:p>
          <a:p>
            <a:r>
              <a:rPr lang="nl-NL" b="1" dirty="0"/>
              <a:t>Zomer 2019 Droogte bedreigt drinkwater…</a:t>
            </a:r>
          </a:p>
          <a:p>
            <a:pPr marL="0" indent="0">
              <a:buNone/>
            </a:pPr>
            <a:r>
              <a:rPr lang="nl-NL" sz="1400" dirty="0">
                <a:hlinkClick r:id="rId5"/>
              </a:rPr>
              <a:t>https://www.volkskrant.nl/nieuws-achtergrond/raakt-ons-drinkwater-op-waterbedrijven-slaan-alarm-over-de-maas~bba9f24e4/</a:t>
            </a:r>
            <a:endParaRPr lang="nl-NL" sz="1400" b="1" dirty="0"/>
          </a:p>
          <a:p>
            <a:endParaRPr lang="nl-NL" dirty="0"/>
          </a:p>
        </p:txBody>
      </p:sp>
      <p:pic>
        <p:nvPicPr>
          <p:cNvPr id="7" name="Afbeelding 6">
            <a:extLst>
              <a:ext uri="{FF2B5EF4-FFF2-40B4-BE49-F238E27FC236}">
                <a16:creationId xmlns:a16="http://schemas.microsoft.com/office/drawing/2014/main" id="{FBA5102A-D47F-4281-86F2-6E3B00FDB8A8}"/>
              </a:ext>
            </a:extLst>
          </p:cNvPr>
          <p:cNvPicPr>
            <a:picLocks noChangeAspect="1"/>
          </p:cNvPicPr>
          <p:nvPr/>
        </p:nvPicPr>
        <p:blipFill rotWithShape="1">
          <a:blip r:embed="rId6"/>
          <a:srcRect l="34515" t="18770" r="32864" b="10672"/>
          <a:stretch/>
        </p:blipFill>
        <p:spPr>
          <a:xfrm>
            <a:off x="684073" y="1181629"/>
            <a:ext cx="4518241" cy="5497171"/>
          </a:xfrm>
          <a:prstGeom prst="rect">
            <a:avLst/>
          </a:prstGeom>
        </p:spPr>
      </p:pic>
    </p:spTree>
    <p:extLst>
      <p:ext uri="{BB962C8B-B14F-4D97-AF65-F5344CB8AC3E}">
        <p14:creationId xmlns:p14="http://schemas.microsoft.com/office/powerpoint/2010/main" val="621827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6B1FA8-3195-4075-922B-4EE684D6AE12}"/>
              </a:ext>
            </a:extLst>
          </p:cNvPr>
          <p:cNvSpPr>
            <a:spLocks noGrp="1"/>
          </p:cNvSpPr>
          <p:nvPr>
            <p:ph type="title"/>
          </p:nvPr>
        </p:nvSpPr>
        <p:spPr/>
        <p:txBody>
          <a:bodyPr/>
          <a:lstStyle/>
          <a:p>
            <a:endParaRPr lang="nl-NL"/>
          </a:p>
        </p:txBody>
      </p:sp>
      <p:graphicFrame>
        <p:nvGraphicFramePr>
          <p:cNvPr id="4" name="Tijdelijke aanduiding voor inhoud 3">
            <a:extLst>
              <a:ext uri="{FF2B5EF4-FFF2-40B4-BE49-F238E27FC236}">
                <a16:creationId xmlns:a16="http://schemas.microsoft.com/office/drawing/2014/main" id="{7EBD880D-DD79-48A9-9602-971FB1EFA139}"/>
              </a:ext>
            </a:extLst>
          </p:cNvPr>
          <p:cNvGraphicFramePr>
            <a:graphicFrameLocks noGrp="1"/>
          </p:cNvGraphicFramePr>
          <p:nvPr>
            <p:ph idx="1"/>
            <p:extLst>
              <p:ext uri="{D42A27DB-BD31-4B8C-83A1-F6EECF244321}">
                <p14:modId xmlns:p14="http://schemas.microsoft.com/office/powerpoint/2010/main" val="2363606293"/>
              </p:ext>
            </p:extLst>
          </p:nvPr>
        </p:nvGraphicFramePr>
        <p:xfrm>
          <a:off x="2639616" y="1219199"/>
          <a:ext cx="8860564" cy="4936632"/>
        </p:xfrm>
        <a:graphic>
          <a:graphicData uri="http://schemas.openxmlformats.org/drawingml/2006/table">
            <a:tbl>
              <a:tblPr firstRow="1" firstCol="1" bandRow="1">
                <a:tableStyleId>{5C22544A-7EE6-4342-B048-85BDC9FD1C3A}</a:tableStyleId>
              </a:tblPr>
              <a:tblGrid>
                <a:gridCol w="742635">
                  <a:extLst>
                    <a:ext uri="{9D8B030D-6E8A-4147-A177-3AD203B41FA5}">
                      <a16:colId xmlns:a16="http://schemas.microsoft.com/office/drawing/2014/main" val="3233602854"/>
                    </a:ext>
                  </a:extLst>
                </a:gridCol>
                <a:gridCol w="742635">
                  <a:extLst>
                    <a:ext uri="{9D8B030D-6E8A-4147-A177-3AD203B41FA5}">
                      <a16:colId xmlns:a16="http://schemas.microsoft.com/office/drawing/2014/main" val="3262463779"/>
                    </a:ext>
                  </a:extLst>
                </a:gridCol>
                <a:gridCol w="4205880">
                  <a:extLst>
                    <a:ext uri="{9D8B030D-6E8A-4147-A177-3AD203B41FA5}">
                      <a16:colId xmlns:a16="http://schemas.microsoft.com/office/drawing/2014/main" val="1803759097"/>
                    </a:ext>
                  </a:extLst>
                </a:gridCol>
                <a:gridCol w="3169414">
                  <a:extLst>
                    <a:ext uri="{9D8B030D-6E8A-4147-A177-3AD203B41FA5}">
                      <a16:colId xmlns:a16="http://schemas.microsoft.com/office/drawing/2014/main" val="2013179934"/>
                    </a:ext>
                  </a:extLst>
                </a:gridCol>
              </a:tblGrid>
              <a:tr h="274254">
                <a:tc>
                  <a:txBody>
                    <a:bodyPr/>
                    <a:lstStyle/>
                    <a:p>
                      <a:pPr>
                        <a:spcAft>
                          <a:spcPts val="0"/>
                        </a:spcAft>
                      </a:pPr>
                      <a:r>
                        <a:rPr lang="nl-NL" sz="1400">
                          <a:effectLst/>
                          <a:latin typeface="Arial" panose="020B0604020202020204" pitchFamily="34" charset="0"/>
                          <a:cs typeface="Arial" panose="020B0604020202020204" pitchFamily="34" charset="0"/>
                        </a:rPr>
                        <a:t>Week</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dirty="0">
                          <a:effectLst/>
                        </a:rPr>
                        <a:t>Week</a:t>
                      </a: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61718" marR="61718" marT="0" marB="0"/>
                </a:tc>
                <a:tc>
                  <a:txBody>
                    <a:bodyPr/>
                    <a:lstStyle/>
                    <a:p>
                      <a:pPr>
                        <a:spcAft>
                          <a:spcPts val="0"/>
                        </a:spcAft>
                      </a:pPr>
                      <a:r>
                        <a:rPr lang="nl-NL" sz="1400">
                          <a:effectLst/>
                          <a:latin typeface="Arial" panose="020B0604020202020204" pitchFamily="34" charset="0"/>
                          <a:cs typeface="Arial" panose="020B0604020202020204" pitchFamily="34" charset="0"/>
                        </a:rPr>
                        <a:t>Inhoud</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400">
                          <a:effectLst/>
                          <a:latin typeface="Arial" panose="020B0604020202020204" pitchFamily="34" charset="0"/>
                          <a:cs typeface="Arial" panose="020B0604020202020204" pitchFamily="34" charset="0"/>
                        </a:rPr>
                        <a:t>Betrokken begrippen</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05244380"/>
                  </a:ext>
                </a:extLst>
              </a:tr>
              <a:tr h="822760">
                <a:tc>
                  <a:txBody>
                    <a:bodyPr/>
                    <a:lstStyle/>
                    <a:p>
                      <a:pPr>
                        <a:spcAft>
                          <a:spcPts val="0"/>
                        </a:spcAft>
                      </a:pPr>
                      <a:r>
                        <a:rPr lang="nl-NL" sz="1400">
                          <a:effectLst/>
                          <a:latin typeface="Arial" panose="020B0604020202020204" pitchFamily="34" charset="0"/>
                          <a:cs typeface="Arial" panose="020B0604020202020204" pitchFamily="34" charset="0"/>
                        </a:rPr>
                        <a:t>1</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46</a:t>
                      </a:r>
                    </a:p>
                  </a:txBody>
                  <a:tcPr marL="61718" marR="61718" marT="0" marB="0"/>
                </a:tc>
                <a:tc>
                  <a:txBody>
                    <a:bodyPr/>
                    <a:lstStyle/>
                    <a:p>
                      <a:pPr>
                        <a:spcAft>
                          <a:spcPts val="0"/>
                        </a:spcAft>
                      </a:pPr>
                      <a:r>
                        <a:rPr lang="nl-NL" sz="1400" dirty="0">
                          <a:effectLst/>
                          <a:latin typeface="Arial" panose="020B0604020202020204" pitchFamily="34" charset="0"/>
                          <a:cs typeface="Arial" panose="020B0604020202020204" pitchFamily="34" charset="0"/>
                        </a:rPr>
                        <a:t>Water in de natuur</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400" dirty="0">
                          <a:effectLst/>
                          <a:latin typeface="Arial" panose="020B0604020202020204" pitchFamily="34" charset="0"/>
                          <a:cs typeface="Arial" panose="020B0604020202020204" pitchFamily="34" charset="0"/>
                        </a:rPr>
                        <a:t>Rivieren Rijn &amp; Maas, stroomgebied en oversstromingen</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6709303"/>
                  </a:ext>
                </a:extLst>
              </a:tr>
              <a:tr h="548507">
                <a:tc>
                  <a:txBody>
                    <a:bodyPr/>
                    <a:lstStyle/>
                    <a:p>
                      <a:pPr>
                        <a:spcAft>
                          <a:spcPts val="0"/>
                        </a:spcAft>
                      </a:pPr>
                      <a:r>
                        <a:rPr lang="nl-NL" sz="1400">
                          <a:effectLst/>
                          <a:latin typeface="Arial" panose="020B0604020202020204" pitchFamily="34" charset="0"/>
                          <a:cs typeface="Arial" panose="020B0604020202020204" pitchFamily="34" charset="0"/>
                        </a:rPr>
                        <a:t>2</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47</a:t>
                      </a:r>
                    </a:p>
                  </a:txBody>
                  <a:tcPr marL="61718" marR="61718" marT="0" marB="0"/>
                </a:tc>
                <a:tc>
                  <a:txBody>
                    <a:bodyPr/>
                    <a:lstStyle/>
                    <a:p>
                      <a:pPr>
                        <a:spcAft>
                          <a:spcPts val="0"/>
                        </a:spcAft>
                      </a:pPr>
                      <a:r>
                        <a:rPr lang="nl-NL" sz="1400" dirty="0">
                          <a:effectLst/>
                          <a:latin typeface="Arial" panose="020B0604020202020204" pitchFamily="34" charset="0"/>
                          <a:cs typeface="Arial" panose="020B0604020202020204" pitchFamily="34" charset="0"/>
                        </a:rPr>
                        <a:t>Het verloop van een rivier</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400" dirty="0">
                          <a:effectLst/>
                          <a:latin typeface="Arial" panose="020B0604020202020204" pitchFamily="34" charset="0"/>
                          <a:cs typeface="Arial" panose="020B0604020202020204" pitchFamily="34" charset="0"/>
                        </a:rPr>
                        <a:t>Verval, verhang, lengteprofiel, bovenloop, middenloop, onderloop, </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99441773"/>
                  </a:ext>
                </a:extLst>
              </a:tr>
              <a:tr h="548507">
                <a:tc>
                  <a:txBody>
                    <a:bodyPr/>
                    <a:lstStyle/>
                    <a:p>
                      <a:pPr>
                        <a:spcAft>
                          <a:spcPts val="0"/>
                        </a:spcAft>
                      </a:pPr>
                      <a:r>
                        <a:rPr lang="nl-NL" sz="1400">
                          <a:effectLst/>
                          <a:latin typeface="Arial" panose="020B0604020202020204" pitchFamily="34" charset="0"/>
                          <a:cs typeface="Arial" panose="020B0604020202020204" pitchFamily="34" charset="0"/>
                        </a:rPr>
                        <a:t>3</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b="0" dirty="0">
                          <a:effectLst/>
                          <a:latin typeface="Arial" panose="020B0604020202020204" pitchFamily="34" charset="0"/>
                          <a:ea typeface="Calibri" panose="020F0502020204030204" pitchFamily="34" charset="0"/>
                          <a:cs typeface="Times New Roman" panose="02020603050405020304" pitchFamily="18" charset="0"/>
                        </a:rPr>
                        <a:t>48</a:t>
                      </a:r>
                    </a:p>
                  </a:txBody>
                  <a:tcPr marL="61718" marR="61718" marT="0" marB="0"/>
                </a:tc>
                <a:tc>
                  <a:txBody>
                    <a:bodyPr/>
                    <a:lstStyle/>
                    <a:p>
                      <a:pPr>
                        <a:spcAft>
                          <a:spcPts val="0"/>
                        </a:spcAft>
                      </a:pPr>
                      <a:r>
                        <a:rPr lang="nl-NL" sz="1400" dirty="0">
                          <a:effectLst/>
                          <a:latin typeface="Arial" panose="020B0604020202020204" pitchFamily="34" charset="0"/>
                          <a:cs typeface="Arial" panose="020B0604020202020204" pitchFamily="34" charset="0"/>
                        </a:rPr>
                        <a:t>Het verloop van een rivier</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400" dirty="0">
                          <a:effectLst/>
                          <a:latin typeface="Arial" panose="020B0604020202020204" pitchFamily="34" charset="0"/>
                          <a:cs typeface="Arial" panose="020B0604020202020204" pitchFamily="34" charset="0"/>
                        </a:rPr>
                        <a:t>Vertragingstactiek, regiem, waterafvoer, debiet en piekafvoer</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38906190"/>
                  </a:ext>
                </a:extLst>
              </a:tr>
              <a:tr h="548507">
                <a:tc>
                  <a:txBody>
                    <a:bodyPr/>
                    <a:lstStyle/>
                    <a:p>
                      <a:pPr>
                        <a:spcAft>
                          <a:spcPts val="0"/>
                        </a:spcAft>
                      </a:pPr>
                      <a:r>
                        <a:rPr lang="nl-NL" sz="1400">
                          <a:effectLst/>
                          <a:latin typeface="Arial" panose="020B0604020202020204" pitchFamily="34" charset="0"/>
                          <a:cs typeface="Arial" panose="020B0604020202020204" pitchFamily="34" charset="0"/>
                        </a:rPr>
                        <a:t>4</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49</a:t>
                      </a:r>
                    </a:p>
                  </a:txBody>
                  <a:tcPr marL="61718" marR="61718" marT="0" marB="0"/>
                </a:tc>
                <a:tc>
                  <a:txBody>
                    <a:bodyPr/>
                    <a:lstStyle/>
                    <a:p>
                      <a:pPr>
                        <a:spcAft>
                          <a:spcPts val="0"/>
                        </a:spcAft>
                      </a:pPr>
                      <a:r>
                        <a:rPr lang="nl-NL" sz="1400" dirty="0">
                          <a:effectLst/>
                          <a:latin typeface="Arial" panose="020B0604020202020204" pitchFamily="34" charset="0"/>
                          <a:cs typeface="Arial" panose="020B0604020202020204" pitchFamily="34" charset="0"/>
                        </a:rPr>
                        <a:t>Verdediging tegen hoogwater vanuit zee</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400" dirty="0">
                          <a:effectLst/>
                          <a:latin typeface="Arial" panose="020B0604020202020204" pitchFamily="34" charset="0"/>
                          <a:cs typeface="Arial" panose="020B0604020202020204" pitchFamily="34" charset="0"/>
                        </a:rPr>
                        <a:t>Deltawerken, stormvloedkeringen, sluizen en dammen.</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65014073"/>
                  </a:ext>
                </a:extLst>
              </a:tr>
              <a:tr h="548507">
                <a:tc>
                  <a:txBody>
                    <a:bodyPr/>
                    <a:lstStyle/>
                    <a:p>
                      <a:pPr>
                        <a:spcAft>
                          <a:spcPts val="0"/>
                        </a:spcAft>
                      </a:pPr>
                      <a:r>
                        <a:rPr lang="nl-NL" sz="1400">
                          <a:effectLst/>
                          <a:latin typeface="Arial" panose="020B0604020202020204" pitchFamily="34" charset="0"/>
                          <a:cs typeface="Arial" panose="020B0604020202020204" pitchFamily="34" charset="0"/>
                        </a:rPr>
                        <a:t>5</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50</a:t>
                      </a:r>
                    </a:p>
                  </a:txBody>
                  <a:tcPr marL="61718" marR="61718" marT="0" marB="0"/>
                </a:tc>
                <a:tc>
                  <a:txBody>
                    <a:bodyPr/>
                    <a:lstStyle/>
                    <a:p>
                      <a:pPr>
                        <a:spcAft>
                          <a:spcPts val="0"/>
                        </a:spcAft>
                      </a:pPr>
                      <a:r>
                        <a:rPr lang="nl-NL" sz="1400" dirty="0">
                          <a:effectLst/>
                          <a:latin typeface="Arial" panose="020B0604020202020204" pitchFamily="34" charset="0"/>
                          <a:cs typeface="Arial" panose="020B0604020202020204" pitchFamily="34" charset="0"/>
                        </a:rPr>
                        <a:t>Verdediging tegen hoogwater vanuit zee</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400" dirty="0">
                          <a:effectLst/>
                          <a:latin typeface="Arial" panose="020B0604020202020204" pitchFamily="34" charset="0"/>
                          <a:cs typeface="Arial" panose="020B0604020202020204" pitchFamily="34" charset="0"/>
                        </a:rPr>
                        <a:t> Deltamanagement</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60303417"/>
                  </a:ext>
                </a:extLst>
              </a:tr>
              <a:tr h="274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effectLst/>
                          <a:latin typeface="Arial" panose="020B0604020202020204" pitchFamily="34" charset="0"/>
                          <a:cs typeface="Arial" panose="020B0604020202020204" pitchFamily="34" charset="0"/>
                        </a:rPr>
                        <a:t>6</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51</a:t>
                      </a:r>
                    </a:p>
                  </a:txBody>
                  <a:tcPr marL="61718" marR="61718" marT="0" marB="0"/>
                </a:tc>
                <a:tc>
                  <a:txBody>
                    <a:bodyPr/>
                    <a:lstStyle/>
                    <a:p>
                      <a:pPr>
                        <a:spcAft>
                          <a:spcPts val="0"/>
                        </a:spcAft>
                      </a:pPr>
                      <a:r>
                        <a:rPr lang="nl-NL" sz="1400" dirty="0">
                          <a:effectLst/>
                          <a:latin typeface="Arial" panose="020B0604020202020204" pitchFamily="34" charset="0"/>
                          <a:cs typeface="Arial" panose="020B0604020202020204" pitchFamily="34" charset="0"/>
                        </a:rPr>
                        <a:t>Rijkswaterstaat</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i="1" dirty="0">
                          <a:solidFill>
                            <a:schemeClr val="bg1">
                              <a:lumMod val="50000"/>
                            </a:schemeClr>
                          </a:solidFill>
                          <a:effectLst/>
                          <a:latin typeface="Arial" panose="020B0604020202020204" pitchFamily="34" charset="0"/>
                          <a:cs typeface="Arial" panose="020B0604020202020204" pitchFamily="34" charset="0"/>
                        </a:rPr>
                        <a:t> Gastspreker, rol en projecten</a:t>
                      </a:r>
                      <a:endParaRPr lang="nl-NL" sz="1400" i="1" dirty="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89428623"/>
                  </a:ext>
                </a:extLst>
              </a:tr>
              <a:tr h="274254">
                <a:tc>
                  <a:txBody>
                    <a:bodyPr/>
                    <a:lstStyle/>
                    <a:p>
                      <a:pPr>
                        <a:spcAft>
                          <a:spcPts val="0"/>
                        </a:spcAft>
                      </a:pP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52/1</a:t>
                      </a:r>
                    </a:p>
                  </a:txBody>
                  <a:tcPr marL="61718" marR="61718" marT="0" marB="0"/>
                </a:tc>
                <a:tc>
                  <a:txBody>
                    <a:bodyPr/>
                    <a:lstStyle/>
                    <a:p>
                      <a:pPr>
                        <a:spcAft>
                          <a:spcPts val="0"/>
                        </a:spcAft>
                      </a:pP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400"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09003498"/>
                  </a:ext>
                </a:extLst>
              </a:tr>
              <a:tr h="274254">
                <a:tc>
                  <a:txBody>
                    <a:bodyPr/>
                    <a:lstStyle/>
                    <a:p>
                      <a:pPr>
                        <a:spcAft>
                          <a:spcPts val="0"/>
                        </a:spcAft>
                      </a:pPr>
                      <a:r>
                        <a:rPr lang="nl-NL" sz="1400">
                          <a:effectLst/>
                          <a:latin typeface="Arial" panose="020B0604020202020204" pitchFamily="34" charset="0"/>
                          <a:cs typeface="Arial" panose="020B0604020202020204" pitchFamily="34" charset="0"/>
                        </a:rPr>
                        <a:t>7</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2</a:t>
                      </a:r>
                    </a:p>
                  </a:txBody>
                  <a:tcPr marL="61718" marR="61718" marT="0" marB="0"/>
                </a:tc>
                <a:tc>
                  <a:txBody>
                    <a:bodyPr/>
                    <a:lstStyle/>
                    <a:p>
                      <a:pPr>
                        <a:spcAft>
                          <a:spcPts val="0"/>
                        </a:spcAft>
                      </a:pPr>
                      <a:r>
                        <a:rPr lang="nl-NL" sz="1400" dirty="0">
                          <a:effectLst/>
                          <a:latin typeface="Arial" panose="020B0604020202020204" pitchFamily="34" charset="0"/>
                          <a:cs typeface="Arial" panose="020B0604020202020204" pitchFamily="34" charset="0"/>
                        </a:rPr>
                        <a:t>Excursie</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400" dirty="0">
                          <a:effectLst/>
                          <a:latin typeface="Arial" panose="020B0604020202020204" pitchFamily="34" charset="0"/>
                          <a:ea typeface="Calibri" panose="020F0502020204030204" pitchFamily="34" charset="0"/>
                          <a:cs typeface="Arial" panose="020B0604020202020204" pitchFamily="34" charset="0"/>
                        </a:rPr>
                        <a:t>Samen met Nijmegen</a:t>
                      </a:r>
                    </a:p>
                  </a:txBody>
                  <a:tcPr marL="68580" marR="68580" marT="0" marB="0"/>
                </a:tc>
                <a:extLst>
                  <a:ext uri="{0D108BD9-81ED-4DB2-BD59-A6C34878D82A}">
                    <a16:rowId xmlns:a16="http://schemas.microsoft.com/office/drawing/2014/main" val="72412924"/>
                  </a:ext>
                </a:extLst>
              </a:tr>
              <a:tr h="274254">
                <a:tc>
                  <a:txBody>
                    <a:bodyPr/>
                    <a:lstStyle/>
                    <a:p>
                      <a:pPr>
                        <a:spcAft>
                          <a:spcPts val="0"/>
                        </a:spcAft>
                      </a:pPr>
                      <a:r>
                        <a:rPr lang="nl-NL" sz="1400">
                          <a:effectLst/>
                          <a:latin typeface="Arial" panose="020B0604020202020204" pitchFamily="34" charset="0"/>
                          <a:cs typeface="Arial" panose="020B0604020202020204" pitchFamily="34" charset="0"/>
                        </a:rPr>
                        <a:t>8</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dirty="0">
                          <a:effectLst/>
                          <a:latin typeface="Arial" panose="020B0604020202020204" pitchFamily="34" charset="0"/>
                          <a:cs typeface="Arial" panose="020B0604020202020204" pitchFamily="34" charset="0"/>
                        </a:rPr>
                        <a:t>3</a:t>
                      </a:r>
                      <a:endParaRPr lang="nl-NL" sz="1200" dirty="0">
                        <a:effectLst/>
                        <a:latin typeface="Arial" panose="020B0604020202020204" pitchFamily="34" charset="0"/>
                        <a:ea typeface="Calibri" panose="020F0502020204030204" pitchFamily="34" charset="0"/>
                        <a:cs typeface="Arial" panose="020B0604020202020204" pitchFamily="34" charset="0"/>
                      </a:endParaRPr>
                    </a:p>
                  </a:txBody>
                  <a:tcPr marL="61718" marR="61718" marT="0" marB="0"/>
                </a:tc>
                <a:tc>
                  <a:txBody>
                    <a:bodyPr/>
                    <a:lstStyle/>
                    <a:p>
                      <a:endParaRPr lang="nl-NL" dirty="0"/>
                    </a:p>
                  </a:txBody>
                  <a:tcPr marL="68580" marR="68580" marT="0" marB="0"/>
                </a:tc>
                <a:tc>
                  <a:txBody>
                    <a:bodyPr/>
                    <a:lstStyle/>
                    <a:p>
                      <a:endParaRPr lang="nl-NL" dirty="0"/>
                    </a:p>
                  </a:txBody>
                  <a:tcPr marL="68580" marR="68580" marT="0" marB="0"/>
                </a:tc>
                <a:extLst>
                  <a:ext uri="{0D108BD9-81ED-4DB2-BD59-A6C34878D82A}">
                    <a16:rowId xmlns:a16="http://schemas.microsoft.com/office/drawing/2014/main" val="2107546379"/>
                  </a:ext>
                </a:extLst>
              </a:tr>
              <a:tr h="274254">
                <a:tc>
                  <a:txBody>
                    <a:bodyPr/>
                    <a:lstStyle/>
                    <a:p>
                      <a:pPr>
                        <a:spcAft>
                          <a:spcPts val="0"/>
                        </a:spcAft>
                      </a:pPr>
                      <a:r>
                        <a:rPr lang="nl-NL" sz="1400">
                          <a:effectLst/>
                          <a:latin typeface="Arial" panose="020B0604020202020204" pitchFamily="34" charset="0"/>
                          <a:cs typeface="Arial" panose="020B0604020202020204" pitchFamily="34" charset="0"/>
                        </a:rPr>
                        <a:t>9</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dirty="0">
                          <a:effectLst/>
                          <a:latin typeface="Arial" panose="020B0604020202020204" pitchFamily="34" charset="0"/>
                          <a:cs typeface="Arial" panose="020B0604020202020204" pitchFamily="34" charset="0"/>
                        </a:rPr>
                        <a:t>4</a:t>
                      </a:r>
                      <a:endParaRPr lang="nl-NL" sz="1200" dirty="0">
                        <a:effectLst/>
                        <a:latin typeface="Arial" panose="020B0604020202020204" pitchFamily="34" charset="0"/>
                        <a:ea typeface="Calibri" panose="020F0502020204030204" pitchFamily="34" charset="0"/>
                        <a:cs typeface="Arial" panose="020B0604020202020204" pitchFamily="34" charset="0"/>
                      </a:endParaRPr>
                    </a:p>
                  </a:txBody>
                  <a:tcPr marL="61718" marR="61718" marT="0" marB="0"/>
                </a:tc>
                <a:tc>
                  <a:txBody>
                    <a:bodyPr/>
                    <a:lstStyle/>
                    <a:p>
                      <a:pPr>
                        <a:spcAft>
                          <a:spcPts val="0"/>
                        </a:spcAft>
                      </a:pPr>
                      <a:r>
                        <a:rPr lang="nl-NL" sz="1400" dirty="0">
                          <a:effectLst/>
                          <a:latin typeface="Arial" panose="020B0604020202020204" pitchFamily="34" charset="0"/>
                          <a:cs typeface="Arial" panose="020B0604020202020204" pitchFamily="34" charset="0"/>
                        </a:rPr>
                        <a:t>herhalingen</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400">
                          <a:effectLst/>
                          <a:latin typeface="Arial" panose="020B0604020202020204" pitchFamily="34" charset="0"/>
                          <a:cs typeface="Arial" panose="020B0604020202020204" pitchFamily="34" charset="0"/>
                        </a:rPr>
                        <a:t> </a:t>
                      </a:r>
                      <a:endParaRPr lang="nl-NL"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95726989"/>
                  </a:ext>
                </a:extLst>
              </a:tr>
              <a:tr h="274254">
                <a:tc>
                  <a:txBody>
                    <a:bodyPr/>
                    <a:lstStyle/>
                    <a:p>
                      <a:pPr>
                        <a:spcAft>
                          <a:spcPts val="0"/>
                        </a:spcAft>
                      </a:pPr>
                      <a:r>
                        <a:rPr lang="nl-NL" sz="1400" dirty="0">
                          <a:effectLst/>
                          <a:latin typeface="Arial" panose="020B0604020202020204" pitchFamily="34" charset="0"/>
                          <a:cs typeface="Arial" panose="020B0604020202020204" pitchFamily="34" charset="0"/>
                        </a:rPr>
                        <a:t>10</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5</a:t>
                      </a:r>
                    </a:p>
                  </a:txBody>
                  <a:tcPr marL="61718" marR="61718" marT="0" marB="0"/>
                </a:tc>
                <a:tc>
                  <a:txBody>
                    <a:bodyPr/>
                    <a:lstStyle/>
                    <a:p>
                      <a:pPr>
                        <a:spcAft>
                          <a:spcPts val="0"/>
                        </a:spcAft>
                      </a:pPr>
                      <a:r>
                        <a:rPr lang="nl-NL" sz="1400" dirty="0">
                          <a:effectLst/>
                          <a:latin typeface="Arial" panose="020B0604020202020204" pitchFamily="34" charset="0"/>
                          <a:cs typeface="Arial" panose="020B0604020202020204" pitchFamily="34" charset="0"/>
                        </a:rPr>
                        <a:t>Geen lessen - toetsen</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nl-NL" sz="1400"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57651909"/>
                  </a:ext>
                </a:extLst>
              </a:tr>
            </a:tbl>
          </a:graphicData>
        </a:graphic>
      </p:graphicFrame>
    </p:spTree>
    <p:extLst>
      <p:ext uri="{BB962C8B-B14F-4D97-AF65-F5344CB8AC3E}">
        <p14:creationId xmlns:p14="http://schemas.microsoft.com/office/powerpoint/2010/main" val="3615016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F156A-E3CB-463B-A074-9D3021B2F7FA}"/>
              </a:ext>
            </a:extLst>
          </p:cNvPr>
          <p:cNvSpPr>
            <a:spLocks noGrp="1"/>
          </p:cNvSpPr>
          <p:nvPr>
            <p:ph type="title"/>
          </p:nvPr>
        </p:nvSpPr>
        <p:spPr/>
        <p:txBody>
          <a:bodyPr/>
          <a:lstStyle/>
          <a:p>
            <a:r>
              <a:rPr lang="nl-NL" dirty="0"/>
              <a:t>lesplanning</a:t>
            </a:r>
          </a:p>
        </p:txBody>
      </p:sp>
      <p:sp>
        <p:nvSpPr>
          <p:cNvPr id="3" name="Tijdelijke aanduiding voor inhoud 2">
            <a:extLst>
              <a:ext uri="{FF2B5EF4-FFF2-40B4-BE49-F238E27FC236}">
                <a16:creationId xmlns:a16="http://schemas.microsoft.com/office/drawing/2014/main" id="{C770F7BA-2E41-44E1-B32B-947EA17364D8}"/>
              </a:ext>
            </a:extLst>
          </p:cNvPr>
          <p:cNvSpPr>
            <a:spLocks noGrp="1"/>
          </p:cNvSpPr>
          <p:nvPr>
            <p:ph idx="1"/>
          </p:nvPr>
        </p:nvSpPr>
        <p:spPr>
          <a:xfrm>
            <a:off x="1269507" y="1196753"/>
            <a:ext cx="11407806" cy="4929411"/>
          </a:xfrm>
        </p:spPr>
        <p:txBody>
          <a:bodyPr/>
          <a:lstStyle/>
          <a:p>
            <a:pPr marL="0" indent="0">
              <a:buNone/>
            </a:pPr>
            <a:r>
              <a:rPr lang="nl-NL" dirty="0"/>
              <a:t>Opstart</a:t>
            </a:r>
          </a:p>
          <a:p>
            <a:pPr marL="0" indent="0">
              <a:buNone/>
            </a:pPr>
            <a:r>
              <a:rPr lang="nl-NL" dirty="0"/>
              <a:t>intro watersysteem</a:t>
            </a:r>
            <a:endParaRPr lang="nl-NL" i="1" dirty="0"/>
          </a:p>
          <a:p>
            <a:pPr marL="0" indent="0">
              <a:buNone/>
            </a:pPr>
            <a:r>
              <a:rPr lang="nl-NL" dirty="0"/>
              <a:t>Uitwerken eigen watersysteem</a:t>
            </a:r>
          </a:p>
          <a:p>
            <a:pPr marL="0" indent="0">
              <a:buNone/>
            </a:pPr>
            <a:r>
              <a:rPr lang="nl-NL" dirty="0"/>
              <a:t>(Over)stroomgebieden Maas en Rijn</a:t>
            </a:r>
          </a:p>
        </p:txBody>
      </p:sp>
    </p:spTree>
    <p:extLst>
      <p:ext uri="{BB962C8B-B14F-4D97-AF65-F5344CB8AC3E}">
        <p14:creationId xmlns:p14="http://schemas.microsoft.com/office/powerpoint/2010/main" val="120359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l="-5000" r="-5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9F1B49-5AEB-4207-AAB3-2B1C72FA4264}"/>
              </a:ext>
            </a:extLst>
          </p:cNvPr>
          <p:cNvSpPr>
            <a:spLocks noGrp="1"/>
          </p:cNvSpPr>
          <p:nvPr>
            <p:ph type="title"/>
          </p:nvPr>
        </p:nvSpPr>
        <p:spPr/>
        <p:txBody>
          <a:bodyPr/>
          <a:lstStyle/>
          <a:p>
            <a:r>
              <a:rPr lang="nl-NL" dirty="0"/>
              <a:t>Omgevingscheck…</a:t>
            </a:r>
          </a:p>
        </p:txBody>
      </p:sp>
      <p:sp>
        <p:nvSpPr>
          <p:cNvPr id="13" name="Tijdelijke aanduiding voor inhoud 12">
            <a:extLst>
              <a:ext uri="{FF2B5EF4-FFF2-40B4-BE49-F238E27FC236}">
                <a16:creationId xmlns:a16="http://schemas.microsoft.com/office/drawing/2014/main" id="{1A59E183-7F05-47B1-A653-1BA86B41423E}"/>
              </a:ext>
            </a:extLst>
          </p:cNvPr>
          <p:cNvSpPr>
            <a:spLocks noGrp="1"/>
          </p:cNvSpPr>
          <p:nvPr>
            <p:ph idx="1"/>
          </p:nvPr>
        </p:nvSpPr>
        <p:spPr>
          <a:xfrm>
            <a:off x="2300912" y="980728"/>
            <a:ext cx="8846773" cy="4929411"/>
          </a:xfrm>
        </p:spPr>
        <p:txBody>
          <a:bodyPr>
            <a:normAutofit/>
          </a:bodyPr>
          <a:lstStyle/>
          <a:p>
            <a:r>
              <a:rPr lang="nl-NL" dirty="0"/>
              <a:t>Wat zie je als je bij jou thuis uit het raam kijkt?</a:t>
            </a:r>
          </a:p>
          <a:p>
            <a:r>
              <a:rPr lang="nl-NL" dirty="0"/>
              <a:t>Welke Beek/Rivier ligt er bij jou in de buurt?</a:t>
            </a:r>
          </a:p>
          <a:p>
            <a:r>
              <a:rPr lang="nl-NL" dirty="0"/>
              <a:t>Waar begint die?</a:t>
            </a:r>
          </a:p>
          <a:p>
            <a:r>
              <a:rPr lang="nl-NL" dirty="0"/>
              <a:t>Waar eindigt die?</a:t>
            </a:r>
          </a:p>
          <a:p>
            <a:endParaRPr lang="nl-NL" dirty="0"/>
          </a:p>
          <a:p>
            <a:pPr marL="0" indent="0">
              <a:buNone/>
            </a:pPr>
            <a:endParaRPr lang="nl-NL" dirty="0"/>
          </a:p>
          <a:p>
            <a:endParaRPr lang="nl-NL" dirty="0"/>
          </a:p>
          <a:p>
            <a:endParaRPr lang="nl-NL" dirty="0"/>
          </a:p>
          <a:p>
            <a:r>
              <a:rPr lang="nl-NL" dirty="0"/>
              <a:t>Weet je het niet? Huiswerk </a:t>
            </a:r>
          </a:p>
        </p:txBody>
      </p:sp>
      <p:pic>
        <p:nvPicPr>
          <p:cNvPr id="14" name="Afbeelding 13">
            <a:extLst>
              <a:ext uri="{FF2B5EF4-FFF2-40B4-BE49-F238E27FC236}">
                <a16:creationId xmlns:a16="http://schemas.microsoft.com/office/drawing/2014/main" id="{A447F918-AD5B-4D47-BEE6-2E0BAE9A1D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0" b="94125" l="3500" r="96500">
                        <a14:foregroundMark x1="46125" y1="6000" x2="46125" y2="6000"/>
                        <a14:foregroundMark x1="46875" y1="5250" x2="46875" y2="5250"/>
                        <a14:foregroundMark x1="8250" y1="36875" x2="8250" y2="36875"/>
                        <a14:foregroundMark x1="28375" y1="40750" x2="28375" y2="40750"/>
                        <a14:foregroundMark x1="8250" y1="50000" x2="8250" y2="50000"/>
                        <a14:foregroundMark x1="10625" y1="63125" x2="10625" y2="63125"/>
                        <a14:foregroundMark x1="9000" y1="66250" x2="9000" y2="66250"/>
                        <a14:foregroundMark x1="62375" y1="81750" x2="62375" y2="81750"/>
                        <a14:foregroundMark x1="79375" y1="74750" x2="79375" y2="74750"/>
                        <a14:foregroundMark x1="79375" y1="74750" x2="79375" y2="74750"/>
                        <a14:foregroundMark x1="79375" y1="74000" x2="79375" y2="74000"/>
                        <a14:foregroundMark x1="79375" y1="74000" x2="79375" y2="74000"/>
                        <a14:foregroundMark x1="65500" y1="81000" x2="65500" y2="81000"/>
                        <a14:foregroundMark x1="64750" y1="81000" x2="64750" y2="81000"/>
                        <a14:foregroundMark x1="64750" y1="81000" x2="64750" y2="81000"/>
                        <a14:foregroundMark x1="93250" y1="50000" x2="93250" y2="50000"/>
                        <a14:foregroundMark x1="93250" y1="44625" x2="93250" y2="44625"/>
                        <a14:foregroundMark x1="93250" y1="43125" x2="93250" y2="43125"/>
                        <a14:foregroundMark x1="91750" y1="55500" x2="91750" y2="55500"/>
                        <a14:foregroundMark x1="91000" y1="60125" x2="91000" y2="60125"/>
                        <a14:foregroundMark x1="90250" y1="65500" x2="90250" y2="65500"/>
                        <a14:foregroundMark x1="67750" y1="79375" x2="67750" y2="79375"/>
                        <a14:foregroundMark x1="69375" y1="76375" x2="69375" y2="76375"/>
                        <a14:foregroundMark x1="70875" y1="80125" x2="70875" y2="80125"/>
                        <a14:foregroundMark x1="64750" y1="87125" x2="64750" y2="87125"/>
                        <a14:foregroundMark x1="58500" y1="83250" x2="58500" y2="83250"/>
                        <a14:foregroundMark x1="55375" y1="83250" x2="55375" y2="83250"/>
                        <a14:foregroundMark x1="57750" y1="94125" x2="57750" y2="94125"/>
                        <a14:foregroundMark x1="58500" y1="87125" x2="58500" y2="87125"/>
                        <a14:foregroundMark x1="58500" y1="87125" x2="58500" y2="87125"/>
                        <a14:foregroundMark x1="3625" y1="47750" x2="3625" y2="47750"/>
                        <a14:foregroundMark x1="22125" y1="44625" x2="22125" y2="44625"/>
                        <a14:foregroundMark x1="29875" y1="40750" x2="29875" y2="40750"/>
                        <a14:foregroundMark x1="31500" y1="74750" x2="31500" y2="74750"/>
                        <a14:foregroundMark x1="41500" y1="76375" x2="41500" y2="76375"/>
                        <a14:foregroundMark x1="96000" y1="49250" x2="96000" y2="49250"/>
                        <a14:foregroundMark x1="96500" y1="49500" x2="96500" y2="49500"/>
                        <a14:foregroundMark x1="44000" y1="73125" x2="44000" y2="73125"/>
                        <a14:foregroundMark x1="47125" y1="74625" x2="47125" y2="74625"/>
                        <a14:foregroundMark x1="47625" y1="74875" x2="45250" y2="76250"/>
                        <a14:foregroundMark x1="42625" y1="77500" x2="42625" y2="77500"/>
                        <a14:foregroundMark x1="40875" y1="77500" x2="39375" y2="77000"/>
                        <a14:foregroundMark x1="31250" y1="74625" x2="31250" y2="74625"/>
                        <a14:foregroundMark x1="33125" y1="72625" x2="33125" y2="72625"/>
                        <a14:foregroundMark x1="46500" y1="74875" x2="46500" y2="74875"/>
                        <a14:foregroundMark x1="44750" y1="74875" x2="44750" y2="74875"/>
                        <a14:foregroundMark x1="57750" y1="11500" x2="57750" y2="11500"/>
                        <a14:foregroundMark x1="60750" y1="14875" x2="60750" y2="14875"/>
                        <a14:foregroundMark x1="28750" y1="11000" x2="28750" y2="11000"/>
                        <a14:foregroundMark x1="33375" y1="11750" x2="33375" y2="11750"/>
                        <a14:foregroundMark x1="24250" y1="13375" x2="24250" y2="13375"/>
                        <a14:foregroundMark x1="23750" y1="14375" x2="23750" y2="14375"/>
                        <a14:foregroundMark x1="50750" y1="72875" x2="50750" y2="72875"/>
                        <a14:foregroundMark x1="48875" y1="73875" x2="48875" y2="73875"/>
                        <a14:foregroundMark x1="48625" y1="74625" x2="48625" y2="74625"/>
                        <a14:foregroundMark x1="48125" y1="75375" x2="46875" y2="77250"/>
                        <a14:foregroundMark x1="46500" y1="77500" x2="46500" y2="77500"/>
                        <a14:foregroundMark x1="39000" y1="78500" x2="39000" y2="78500"/>
                        <a14:foregroundMark x1="20375" y1="68125" x2="20375" y2="68125"/>
                        <a14:foregroundMark x1="20875" y1="68500" x2="22750" y2="70250"/>
                        <a14:foregroundMark x1="23000" y1="70750" x2="23000" y2="70750"/>
                        <a14:foregroundMark x1="23250" y1="70750" x2="23250" y2="70750"/>
                        <a14:foregroundMark x1="23500" y1="71250" x2="24500" y2="72875"/>
                        <a14:foregroundMark x1="24500" y1="73125" x2="20125" y2="65125"/>
                        <a14:foregroundMark x1="31750" y1="76250" x2="31750" y2="76250"/>
                        <a14:foregroundMark x1="25625" y1="72125" x2="25625" y2="72125"/>
                        <a14:foregroundMark x1="25625" y1="72125" x2="25625" y2="72125"/>
                        <a14:foregroundMark x1="25625" y1="73125" x2="25625" y2="73125"/>
                        <a14:foregroundMark x1="25625" y1="73375" x2="25625" y2="73375"/>
                        <a14:foregroundMark x1="26375" y1="73625" x2="26375" y2="73625"/>
                        <a14:foregroundMark x1="26375" y1="73875" x2="26375" y2="73875"/>
                        <a14:foregroundMark x1="26375" y1="73875" x2="26375" y2="73875"/>
                        <a14:foregroundMark x1="26375" y1="74125" x2="26375" y2="74125"/>
                        <a14:foregroundMark x1="26375" y1="74625" x2="26375" y2="74625"/>
                        <a14:foregroundMark x1="26375" y1="74875" x2="26375" y2="74875"/>
                        <a14:foregroundMark x1="26375" y1="75125" x2="26375" y2="75125"/>
                        <a14:foregroundMark x1="31500" y1="74125" x2="31500" y2="74125"/>
                        <a14:foregroundMark x1="27375" y1="40000" x2="27375" y2="40000"/>
                        <a14:foregroundMark x1="25125" y1="46500" x2="25125" y2="46500"/>
                        <a14:foregroundMark x1="61875" y1="53125" x2="61875" y2="53125"/>
                        <a14:foregroundMark x1="23000" y1="44625" x2="23000" y2="44625"/>
                        <a14:foregroundMark x1="26625" y1="36875" x2="26625" y2="36875"/>
                        <a14:foregroundMark x1="26625" y1="36625" x2="24500" y2="38625"/>
                        <a14:foregroundMark x1="23500" y1="40000" x2="28250" y2="49500"/>
                        <a14:foregroundMark x1="45250" y1="50625" x2="67000" y2="57625"/>
                        <a14:foregroundMark x1="57375" y1="71250" x2="23250" y2="66250"/>
                        <a14:foregroundMark x1="23250" y1="66250" x2="55000" y2="74250"/>
                        <a14:foregroundMark x1="55000" y1="74250" x2="22375" y2="69125"/>
                        <a14:foregroundMark x1="22375" y1="69125" x2="47625" y2="80375"/>
                        <a14:foregroundMark x1="43250" y1="80125" x2="12000" y2="70625"/>
                        <a14:foregroundMark x1="12000" y1="70625" x2="11875" y2="70250"/>
                        <a14:foregroundMark x1="37500" y1="79875" x2="20375" y2="72625"/>
                        <a14:foregroundMark x1="22500" y1="73875" x2="14500" y2="62250"/>
                        <a14:foregroundMark x1="19125" y1="49250" x2="31750" y2="37375"/>
                        <a14:foregroundMark x1="26625" y1="38125" x2="22500" y2="37375"/>
                        <a14:foregroundMark x1="26875" y1="36125" x2="34875" y2="39500"/>
                        <a14:foregroundMark x1="31000" y1="39500" x2="29750" y2="47000"/>
                        <a14:foregroundMark x1="25625" y1="48750" x2="20375" y2="48750"/>
                        <a14:foregroundMark x1="21000" y1="46250" x2="21500" y2="39000"/>
                      </a14:backgroundRemoval>
                    </a14:imgEffect>
                  </a14:imgLayer>
                </a14:imgProps>
              </a:ext>
            </a:extLst>
          </a:blip>
          <a:stretch>
            <a:fillRect/>
          </a:stretch>
        </p:blipFill>
        <p:spPr>
          <a:xfrm>
            <a:off x="7483193" y="4908609"/>
            <a:ext cx="633215" cy="633215"/>
          </a:xfrm>
          <a:prstGeom prst="rect">
            <a:avLst/>
          </a:prstGeom>
        </p:spPr>
      </p:pic>
      <p:pic>
        <p:nvPicPr>
          <p:cNvPr id="15" name="Afbeelding 14">
            <a:extLst>
              <a:ext uri="{FF2B5EF4-FFF2-40B4-BE49-F238E27FC236}">
                <a16:creationId xmlns:a16="http://schemas.microsoft.com/office/drawing/2014/main" id="{177A05DA-81ED-49BE-BB86-611AAB5F0F93}"/>
              </a:ext>
            </a:extLst>
          </p:cNvPr>
          <p:cNvPicPr>
            <a:picLocks noChangeAspect="1"/>
          </p:cNvPicPr>
          <p:nvPr/>
        </p:nvPicPr>
        <p:blipFill>
          <a:blip r:embed="rId5"/>
          <a:stretch>
            <a:fillRect/>
          </a:stretch>
        </p:blipFill>
        <p:spPr>
          <a:xfrm>
            <a:off x="7483193" y="2266615"/>
            <a:ext cx="3487155" cy="2324770"/>
          </a:xfrm>
          <a:prstGeom prst="rect">
            <a:avLst/>
          </a:prstGeom>
        </p:spPr>
      </p:pic>
    </p:spTree>
    <p:extLst>
      <p:ext uri="{BB962C8B-B14F-4D97-AF65-F5344CB8AC3E}">
        <p14:creationId xmlns:p14="http://schemas.microsoft.com/office/powerpoint/2010/main" val="257042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363EE-7470-4FD9-B85A-F801F0616D13}"/>
              </a:ext>
            </a:extLst>
          </p:cNvPr>
          <p:cNvSpPr>
            <a:spLocks noGrp="1"/>
          </p:cNvSpPr>
          <p:nvPr>
            <p:ph type="title"/>
          </p:nvPr>
        </p:nvSpPr>
        <p:spPr/>
        <p:txBody>
          <a:bodyPr/>
          <a:lstStyle/>
          <a:p>
            <a:pPr fontAlgn="base"/>
            <a:r>
              <a:rPr lang="nl-NL" dirty="0"/>
              <a:t>Kenmerk van Nederland?</a:t>
            </a:r>
          </a:p>
        </p:txBody>
      </p:sp>
      <p:sp>
        <p:nvSpPr>
          <p:cNvPr id="3" name="Tijdelijke aanduiding voor inhoud 2">
            <a:extLst>
              <a:ext uri="{FF2B5EF4-FFF2-40B4-BE49-F238E27FC236}">
                <a16:creationId xmlns:a16="http://schemas.microsoft.com/office/drawing/2014/main" id="{9A1784D2-5485-4750-93B7-570897045B9A}"/>
              </a:ext>
            </a:extLst>
          </p:cNvPr>
          <p:cNvSpPr>
            <a:spLocks noGrp="1"/>
          </p:cNvSpPr>
          <p:nvPr>
            <p:ph idx="1"/>
          </p:nvPr>
        </p:nvSpPr>
        <p:spPr>
          <a:xfrm>
            <a:off x="1783532" y="1196753"/>
            <a:ext cx="9716649" cy="4929411"/>
          </a:xfrm>
        </p:spPr>
        <p:txBody>
          <a:bodyPr>
            <a:normAutofit fontScale="92500" lnSpcReduction="20000"/>
          </a:bodyPr>
          <a:lstStyle/>
          <a:p>
            <a:pPr marL="0" indent="0">
              <a:buNone/>
            </a:pPr>
            <a:r>
              <a:rPr lang="nl-NL" dirty="0"/>
              <a:t>Denkend aan Holland zie ik brede rivieren traag door oneindig laagland gaan,</a:t>
            </a:r>
          </a:p>
          <a:p>
            <a:pPr marL="0" indent="0">
              <a:buNone/>
            </a:pPr>
            <a:r>
              <a:rPr lang="nl-NL" dirty="0"/>
              <a:t>rijen ondenkbaar ijle populieren als </a:t>
            </a:r>
            <a:r>
              <a:rPr lang="nl-NL" dirty="0" err="1"/>
              <a:t>hooge</a:t>
            </a:r>
            <a:r>
              <a:rPr lang="nl-NL" dirty="0"/>
              <a:t> pluimen aan den einder staan;</a:t>
            </a:r>
          </a:p>
          <a:p>
            <a:pPr marL="0" indent="0">
              <a:buNone/>
            </a:pPr>
            <a:r>
              <a:rPr lang="nl-NL" dirty="0"/>
              <a:t>en in de geweldige ruimte verzonken de boerderijen verspreid door het land,</a:t>
            </a:r>
          </a:p>
          <a:p>
            <a:pPr marL="0" indent="0">
              <a:buNone/>
            </a:pPr>
            <a:r>
              <a:rPr lang="nl-NL" dirty="0"/>
              <a:t>boomgroepen, dorpen, geknotte torens, kerken en olmen in een </a:t>
            </a:r>
            <a:r>
              <a:rPr lang="nl-NL" dirty="0" err="1"/>
              <a:t>grootsch</a:t>
            </a:r>
            <a:r>
              <a:rPr lang="nl-NL" dirty="0"/>
              <a:t> verband.</a:t>
            </a:r>
          </a:p>
          <a:p>
            <a:pPr marL="0" indent="0">
              <a:buNone/>
            </a:pPr>
            <a:r>
              <a:rPr lang="nl-NL" dirty="0"/>
              <a:t>de lucht hangt er laag en de zon wordt er langzaam in grijze veelkleurige dampen gesmoord,</a:t>
            </a:r>
          </a:p>
          <a:p>
            <a:pPr marL="0" indent="0">
              <a:buNone/>
            </a:pPr>
            <a:r>
              <a:rPr lang="nl-NL" dirty="0"/>
              <a:t>en in alle gewesten wordt de stem van het water met zijn eeuwige rampen gevreesd en gehoord.</a:t>
            </a:r>
          </a:p>
          <a:p>
            <a:pPr marL="0" indent="0">
              <a:buNone/>
            </a:pPr>
            <a:r>
              <a:rPr lang="nl-NL" sz="2600" i="1" dirty="0"/>
              <a:t>&lt; Hendrik Marsman 1936</a:t>
            </a:r>
          </a:p>
        </p:txBody>
      </p:sp>
      <p:pic>
        <p:nvPicPr>
          <p:cNvPr id="4" name="Afbeelding 3">
            <a:hlinkClick r:id="rId2"/>
            <a:extLst>
              <a:ext uri="{FF2B5EF4-FFF2-40B4-BE49-F238E27FC236}">
                <a16:creationId xmlns:a16="http://schemas.microsoft.com/office/drawing/2014/main" id="{63AE4D1F-0F0F-4702-80EE-2F67DA30904E}"/>
              </a:ext>
            </a:extLst>
          </p:cNvPr>
          <p:cNvPicPr>
            <a:picLocks noChangeAspect="1"/>
          </p:cNvPicPr>
          <p:nvPr/>
        </p:nvPicPr>
        <p:blipFill rotWithShape="1">
          <a:blip r:embed="rId3"/>
          <a:srcRect l="30789" t="14300" r="50000" b="22339"/>
          <a:stretch/>
        </p:blipFill>
        <p:spPr>
          <a:xfrm>
            <a:off x="271452" y="4251158"/>
            <a:ext cx="1236508" cy="2294021"/>
          </a:xfrm>
          <a:prstGeom prst="rect">
            <a:avLst/>
          </a:prstGeom>
        </p:spPr>
      </p:pic>
    </p:spTree>
    <p:extLst>
      <p:ext uri="{BB962C8B-B14F-4D97-AF65-F5344CB8AC3E}">
        <p14:creationId xmlns:p14="http://schemas.microsoft.com/office/powerpoint/2010/main" val="4250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A55ED-E24C-4974-85BF-562AA58D2657}"/>
              </a:ext>
            </a:extLst>
          </p:cNvPr>
          <p:cNvSpPr>
            <a:spLocks noGrp="1"/>
          </p:cNvSpPr>
          <p:nvPr>
            <p:ph type="title"/>
          </p:nvPr>
        </p:nvSpPr>
        <p:spPr/>
        <p:txBody>
          <a:bodyPr/>
          <a:lstStyle/>
          <a:p>
            <a:r>
              <a:rPr lang="nl-NL" dirty="0"/>
              <a:t>Nederlandse Delta</a:t>
            </a:r>
          </a:p>
        </p:txBody>
      </p:sp>
      <p:sp>
        <p:nvSpPr>
          <p:cNvPr id="3" name="Tijdelijke aanduiding voor inhoud 2">
            <a:extLst>
              <a:ext uri="{FF2B5EF4-FFF2-40B4-BE49-F238E27FC236}">
                <a16:creationId xmlns:a16="http://schemas.microsoft.com/office/drawing/2014/main" id="{E14B20EA-61E0-428C-B7EE-24A3D4D8AB1B}"/>
              </a:ext>
            </a:extLst>
          </p:cNvPr>
          <p:cNvSpPr>
            <a:spLocks noGrp="1"/>
          </p:cNvSpPr>
          <p:nvPr>
            <p:ph idx="1"/>
          </p:nvPr>
        </p:nvSpPr>
        <p:spPr/>
        <p:txBody>
          <a:bodyPr>
            <a:normAutofit/>
          </a:bodyPr>
          <a:lstStyle/>
          <a:p>
            <a:pPr marL="0" indent="0" fontAlgn="base">
              <a:buNone/>
            </a:pPr>
            <a:r>
              <a:rPr lang="nl-NL" dirty="0"/>
              <a:t>Geschiedenis in Vogelvlucht</a:t>
            </a:r>
          </a:p>
          <a:p>
            <a:pPr marL="0" indent="0" fontAlgn="base">
              <a:buNone/>
            </a:pPr>
            <a:endParaRPr lang="nl-NL" dirty="0"/>
          </a:p>
          <a:p>
            <a:pPr marL="0" indent="0" fontAlgn="base">
              <a:buNone/>
            </a:pPr>
            <a:endParaRPr lang="nl-NL" dirty="0"/>
          </a:p>
          <a:p>
            <a:pPr marL="0" indent="0" fontAlgn="base">
              <a:buNone/>
            </a:pPr>
            <a:endParaRPr lang="nl-NL" dirty="0"/>
          </a:p>
          <a:p>
            <a:pPr marL="0" indent="0" fontAlgn="base">
              <a:buNone/>
            </a:pPr>
            <a:endParaRPr lang="nl-NL" dirty="0"/>
          </a:p>
          <a:p>
            <a:pPr marL="0" indent="0" fontAlgn="base">
              <a:buNone/>
            </a:pPr>
            <a:endParaRPr lang="nl-NL" dirty="0"/>
          </a:p>
          <a:p>
            <a:pPr marL="0" indent="0" fontAlgn="base">
              <a:buNone/>
            </a:pPr>
            <a:endParaRPr lang="nl-NL" dirty="0"/>
          </a:p>
          <a:p>
            <a:pPr marL="0" indent="0" fontAlgn="base">
              <a:buNone/>
            </a:pPr>
            <a:r>
              <a:rPr lang="nl-NL" dirty="0"/>
              <a:t>of</a:t>
            </a:r>
          </a:p>
          <a:p>
            <a:pPr marL="0" indent="0" fontAlgn="base">
              <a:buNone/>
            </a:pPr>
            <a:r>
              <a:rPr lang="nl-NL" dirty="0">
                <a:hlinkClick r:id="rId2"/>
              </a:rPr>
              <a:t>https://youtu.be/TUWqYaEm4h8</a:t>
            </a:r>
            <a:r>
              <a:rPr lang="nl-NL" dirty="0"/>
              <a:t> </a:t>
            </a:r>
          </a:p>
        </p:txBody>
      </p:sp>
      <p:pic>
        <p:nvPicPr>
          <p:cNvPr id="4" name="Afbeelding 3">
            <a:hlinkClick r:id="rId3"/>
            <a:extLst>
              <a:ext uri="{FF2B5EF4-FFF2-40B4-BE49-F238E27FC236}">
                <a16:creationId xmlns:a16="http://schemas.microsoft.com/office/drawing/2014/main" id="{862A1B71-7707-4D1E-9064-D1D9FD14B52E}"/>
              </a:ext>
            </a:extLst>
          </p:cNvPr>
          <p:cNvPicPr>
            <a:picLocks noChangeAspect="1"/>
          </p:cNvPicPr>
          <p:nvPr/>
        </p:nvPicPr>
        <p:blipFill rotWithShape="1">
          <a:blip r:embed="rId4"/>
          <a:srcRect l="15921" t="17451" r="37632" b="22807"/>
          <a:stretch/>
        </p:blipFill>
        <p:spPr>
          <a:xfrm>
            <a:off x="5019169" y="1916726"/>
            <a:ext cx="4574009" cy="3309345"/>
          </a:xfrm>
          <a:prstGeom prst="rect">
            <a:avLst/>
          </a:prstGeom>
        </p:spPr>
      </p:pic>
    </p:spTree>
    <p:extLst>
      <p:ext uri="{BB962C8B-B14F-4D97-AF65-F5344CB8AC3E}">
        <p14:creationId xmlns:p14="http://schemas.microsoft.com/office/powerpoint/2010/main" val="38336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kaart&#10;&#10;Automatisch gegenereerde beschrijving">
            <a:extLst>
              <a:ext uri="{FF2B5EF4-FFF2-40B4-BE49-F238E27FC236}">
                <a16:creationId xmlns:a16="http://schemas.microsoft.com/office/drawing/2014/main" id="{03B8C774-8D0F-41D4-BED0-6DF171F63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7571" y="0"/>
            <a:ext cx="7884429" cy="6858000"/>
          </a:xfrm>
          <a:prstGeom prst="rect">
            <a:avLst/>
          </a:prstGeom>
        </p:spPr>
      </p:pic>
      <p:sp>
        <p:nvSpPr>
          <p:cNvPr id="2" name="Titel 1">
            <a:extLst>
              <a:ext uri="{FF2B5EF4-FFF2-40B4-BE49-F238E27FC236}">
                <a16:creationId xmlns:a16="http://schemas.microsoft.com/office/drawing/2014/main" id="{11C40660-CBA5-47B9-A7CD-05C9A5716967}"/>
              </a:ext>
            </a:extLst>
          </p:cNvPr>
          <p:cNvSpPr>
            <a:spLocks noGrp="1"/>
          </p:cNvSpPr>
          <p:nvPr>
            <p:ph type="title"/>
          </p:nvPr>
        </p:nvSpPr>
        <p:spPr/>
        <p:txBody>
          <a:bodyPr/>
          <a:lstStyle/>
          <a:p>
            <a:r>
              <a:rPr lang="nl-NL" dirty="0"/>
              <a:t>Nederlandse Delta: Stroomgebieden</a:t>
            </a:r>
          </a:p>
        </p:txBody>
      </p:sp>
      <p:sp>
        <p:nvSpPr>
          <p:cNvPr id="3" name="Tijdelijke aanduiding voor inhoud 2">
            <a:extLst>
              <a:ext uri="{FF2B5EF4-FFF2-40B4-BE49-F238E27FC236}">
                <a16:creationId xmlns:a16="http://schemas.microsoft.com/office/drawing/2014/main" id="{628EED56-78A3-454E-88EB-AB08F8B95C82}"/>
              </a:ext>
            </a:extLst>
          </p:cNvPr>
          <p:cNvSpPr>
            <a:spLocks noGrp="1"/>
          </p:cNvSpPr>
          <p:nvPr>
            <p:ph idx="1"/>
          </p:nvPr>
        </p:nvSpPr>
        <p:spPr>
          <a:xfrm>
            <a:off x="2149643" y="1196753"/>
            <a:ext cx="4267199" cy="4929411"/>
          </a:xfrm>
        </p:spPr>
        <p:txBody>
          <a:bodyPr>
            <a:normAutofit/>
          </a:bodyPr>
          <a:lstStyle/>
          <a:p>
            <a:pPr marL="0" indent="0" fontAlgn="base">
              <a:buNone/>
            </a:pPr>
            <a:r>
              <a:rPr lang="nl-NL" b="1" dirty="0"/>
              <a:t>Welke rivieren stromen er door ons land naar de zee?</a:t>
            </a:r>
            <a:r>
              <a:rPr lang="nl-NL" dirty="0"/>
              <a:t> </a:t>
            </a:r>
          </a:p>
          <a:p>
            <a:pPr marL="0" indent="0" fontAlgn="base">
              <a:buNone/>
            </a:pPr>
            <a:r>
              <a:rPr lang="nl-NL" dirty="0"/>
              <a:t>Schelde</a:t>
            </a:r>
          </a:p>
          <a:p>
            <a:pPr marL="0" indent="0" fontAlgn="base">
              <a:buNone/>
            </a:pPr>
            <a:r>
              <a:rPr lang="nl-NL" dirty="0"/>
              <a:t>Maas</a:t>
            </a:r>
          </a:p>
          <a:p>
            <a:pPr marL="0" indent="0" fontAlgn="base">
              <a:buNone/>
            </a:pPr>
            <a:r>
              <a:rPr lang="nl-NL" dirty="0"/>
              <a:t>Rijn</a:t>
            </a:r>
          </a:p>
          <a:p>
            <a:pPr marL="0" indent="0" fontAlgn="base">
              <a:buNone/>
            </a:pPr>
            <a:r>
              <a:rPr lang="nl-NL" dirty="0"/>
              <a:t>Eems</a:t>
            </a:r>
          </a:p>
          <a:p>
            <a:pPr marL="0" indent="0" fontAlgn="base">
              <a:buNone/>
            </a:pPr>
            <a:br>
              <a:rPr lang="nl-NL" dirty="0"/>
            </a:br>
            <a:br>
              <a:rPr lang="nl-NL" dirty="0"/>
            </a:br>
            <a:endParaRPr lang="nl-NL" dirty="0"/>
          </a:p>
          <a:p>
            <a:endParaRPr lang="nl-NL" dirty="0"/>
          </a:p>
        </p:txBody>
      </p:sp>
    </p:spTree>
    <p:extLst>
      <p:ext uri="{BB962C8B-B14F-4D97-AF65-F5344CB8AC3E}">
        <p14:creationId xmlns:p14="http://schemas.microsoft.com/office/powerpoint/2010/main" val="388347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0" ma:contentTypeDescription="Een nieuw document maken." ma:contentTypeScope="" ma:versionID="d642efe41fcea88d5f514d462b90a26a">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5a1ffd1461ecf3d7dc907e04825cc141"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7C85AA-C9CD-4C87-83DC-94FC9D823D3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1DA0985-DBB7-49B3-ABA1-D13AB444DE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EDE4D5-9AEE-48CC-AD2E-FEE382A1DF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11662</TotalTime>
  <Words>866</Words>
  <Application>Microsoft Office PowerPoint</Application>
  <PresentationFormat>Breedbeeld</PresentationFormat>
  <Paragraphs>133</Paragraphs>
  <Slides>19</Slides>
  <Notes>1</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19</vt:i4>
      </vt:variant>
    </vt:vector>
  </HeadingPairs>
  <TitlesOfParts>
    <vt:vector size="22" baseType="lpstr">
      <vt:lpstr>Arial</vt:lpstr>
      <vt:lpstr>Calibri</vt:lpstr>
      <vt:lpstr>Helicon thema</vt:lpstr>
      <vt:lpstr>De wereld en ik</vt:lpstr>
      <vt:lpstr>Elke les Water en energie in het nieuws…</vt:lpstr>
      <vt:lpstr>Nieuws</vt:lpstr>
      <vt:lpstr>PowerPoint-presentatie</vt:lpstr>
      <vt:lpstr>lesplanning</vt:lpstr>
      <vt:lpstr>Omgevingscheck…</vt:lpstr>
      <vt:lpstr>Kenmerk van Nederland?</vt:lpstr>
      <vt:lpstr>Nederlandse Delta</vt:lpstr>
      <vt:lpstr>Nederlandse Delta: Stroomgebieden</vt:lpstr>
      <vt:lpstr>Nederlandse Delta: Stroomgebieden</vt:lpstr>
      <vt:lpstr> Maas&gt;  &lt;Rijn&amp; Maas</vt:lpstr>
      <vt:lpstr>Groter beeld</vt:lpstr>
      <vt:lpstr>Klimaattrends en effecten op onze rivieren</vt:lpstr>
      <vt:lpstr>Trends Natter en Droger: </vt:lpstr>
      <vt:lpstr>Wateroverlast</vt:lpstr>
      <vt:lpstr>PowerPoint-presentatie</vt:lpstr>
      <vt:lpstr>Wateronderlast Maas</vt:lpstr>
      <vt:lpstr>Oplossingen! Bypass Lent</vt:lpstr>
      <vt:lpstr>Oplossingen! Bypass Lent</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Stijn Weijermars</dc:creator>
  <cp:lastModifiedBy>Stijn Weijermars</cp:lastModifiedBy>
  <cp:revision>132</cp:revision>
  <cp:lastPrinted>2017-09-07T09:56:36Z</cp:lastPrinted>
  <dcterms:created xsi:type="dcterms:W3CDTF">2015-02-09T20:38:33Z</dcterms:created>
  <dcterms:modified xsi:type="dcterms:W3CDTF">2019-11-13T11:10:48Z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